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339" r:id="rId5"/>
    <p:sldId id="340" r:id="rId6"/>
    <p:sldId id="341" r:id="rId7"/>
    <p:sldId id="342" r:id="rId8"/>
    <p:sldId id="256" r:id="rId9"/>
    <p:sldId id="257" r:id="rId10"/>
    <p:sldId id="258" r:id="rId11"/>
    <p:sldId id="279" r:id="rId12"/>
    <p:sldId id="334" r:id="rId13"/>
    <p:sldId id="337" r:id="rId14"/>
    <p:sldId id="338" r:id="rId15"/>
    <p:sldId id="376" r:id="rId16"/>
    <p:sldId id="343" r:id="rId17"/>
    <p:sldId id="344" r:id="rId18"/>
    <p:sldId id="345" r:id="rId19"/>
    <p:sldId id="346" r:id="rId20"/>
    <p:sldId id="347" r:id="rId21"/>
    <p:sldId id="348" r:id="rId22"/>
    <p:sldId id="351" r:id="rId23"/>
    <p:sldId id="350" r:id="rId24"/>
    <p:sldId id="352" r:id="rId25"/>
    <p:sldId id="353" r:id="rId26"/>
    <p:sldId id="354" r:id="rId27"/>
    <p:sldId id="355" r:id="rId28"/>
    <p:sldId id="375" r:id="rId29"/>
    <p:sldId id="359" r:id="rId30"/>
    <p:sldId id="360" r:id="rId31"/>
    <p:sldId id="361" r:id="rId32"/>
    <p:sldId id="364" r:id="rId33"/>
    <p:sldId id="365" r:id="rId34"/>
    <p:sldId id="362" r:id="rId35"/>
    <p:sldId id="363" r:id="rId36"/>
    <p:sldId id="366" r:id="rId37"/>
    <p:sldId id="367" r:id="rId38"/>
    <p:sldId id="368" r:id="rId39"/>
    <p:sldId id="369" r:id="rId40"/>
    <p:sldId id="370" r:id="rId41"/>
    <p:sldId id="371" r:id="rId42"/>
    <p:sldId id="372" r:id="rId43"/>
    <p:sldId id="373" r:id="rId44"/>
    <p:sldId id="374" r:id="rId45"/>
    <p:sldId id="349"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C0B4B8-FF5A-40A7-A9F3-513CE243FFBB}" v="19" dt="2020-04-14T18:05:36.2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03" d="100"/>
          <a:sy n="103" d="100"/>
        </p:scale>
        <p:origin x="-221" y="-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esco Ratti" userId="f38090a2-361c-45ea-b119-178ae6971bf4" providerId="ADAL" clId="{E5C0B4B8-FF5A-40A7-A9F3-513CE243FFBB}"/>
    <pc:docChg chg="undo custSel addSld delSld modSld sldOrd">
      <pc:chgData name="Francesco Ratti" userId="f38090a2-361c-45ea-b119-178ae6971bf4" providerId="ADAL" clId="{E5C0B4B8-FF5A-40A7-A9F3-513CE243FFBB}" dt="2020-04-14T18:06:50.068" v="1080" actId="1076"/>
      <pc:docMkLst>
        <pc:docMk/>
      </pc:docMkLst>
      <pc:sldChg chg="modSp">
        <pc:chgData name="Francesco Ratti" userId="f38090a2-361c-45ea-b119-178ae6971bf4" providerId="ADAL" clId="{E5C0B4B8-FF5A-40A7-A9F3-513CE243FFBB}" dt="2020-04-14T17:42:10.088" v="706" actId="21"/>
        <pc:sldMkLst>
          <pc:docMk/>
          <pc:sldMk cId="963154265" sldId="337"/>
        </pc:sldMkLst>
        <pc:spChg chg="mod">
          <ac:chgData name="Francesco Ratti" userId="f38090a2-361c-45ea-b119-178ae6971bf4" providerId="ADAL" clId="{E5C0B4B8-FF5A-40A7-A9F3-513CE243FFBB}" dt="2020-04-14T17:42:10.088" v="706" actId="21"/>
          <ac:spMkLst>
            <pc:docMk/>
            <pc:sldMk cId="963154265" sldId="337"/>
            <ac:spMk id="3" creationId="{00000000-0000-0000-0000-000000000000}"/>
          </ac:spMkLst>
        </pc:spChg>
        <pc:spChg chg="mod">
          <ac:chgData name="Francesco Ratti" userId="f38090a2-361c-45ea-b119-178ae6971bf4" providerId="ADAL" clId="{E5C0B4B8-FF5A-40A7-A9F3-513CE243FFBB}" dt="2020-04-14T17:42:10.088" v="706" actId="21"/>
          <ac:spMkLst>
            <pc:docMk/>
            <pc:sldMk cId="963154265" sldId="337"/>
            <ac:spMk id="4" creationId="{00000000-0000-0000-0000-000000000000}"/>
          </ac:spMkLst>
        </pc:spChg>
      </pc:sldChg>
      <pc:sldChg chg="modSp add ord">
        <pc:chgData name="Francesco Ratti" userId="f38090a2-361c-45ea-b119-178ae6971bf4" providerId="ADAL" clId="{E5C0B4B8-FF5A-40A7-A9F3-513CE243FFBB}" dt="2020-04-14T17:45:00.858" v="881" actId="27636"/>
        <pc:sldMkLst>
          <pc:docMk/>
          <pc:sldMk cId="2541128027" sldId="338"/>
        </pc:sldMkLst>
        <pc:spChg chg="mod">
          <ac:chgData name="Francesco Ratti" userId="f38090a2-361c-45ea-b119-178ae6971bf4" providerId="ADAL" clId="{E5C0B4B8-FF5A-40A7-A9F3-513CE243FFBB}" dt="2020-04-14T17:41:17.316" v="641" actId="20577"/>
          <ac:spMkLst>
            <pc:docMk/>
            <pc:sldMk cId="2541128027" sldId="338"/>
            <ac:spMk id="2" creationId="{00000000-0000-0000-0000-000000000000}"/>
          </ac:spMkLst>
        </pc:spChg>
        <pc:spChg chg="mod">
          <ac:chgData name="Francesco Ratti" userId="f38090a2-361c-45ea-b119-178ae6971bf4" providerId="ADAL" clId="{E5C0B4B8-FF5A-40A7-A9F3-513CE243FFBB}" dt="2020-04-14T17:45:00.848" v="880" actId="27636"/>
          <ac:spMkLst>
            <pc:docMk/>
            <pc:sldMk cId="2541128027" sldId="338"/>
            <ac:spMk id="3" creationId="{00000000-0000-0000-0000-000000000000}"/>
          </ac:spMkLst>
        </pc:spChg>
        <pc:spChg chg="mod">
          <ac:chgData name="Francesco Ratti" userId="f38090a2-361c-45ea-b119-178ae6971bf4" providerId="ADAL" clId="{E5C0B4B8-FF5A-40A7-A9F3-513CE243FFBB}" dt="2020-04-14T17:45:00.858" v="881" actId="27636"/>
          <ac:spMkLst>
            <pc:docMk/>
            <pc:sldMk cId="2541128027" sldId="338"/>
            <ac:spMk id="4" creationId="{00000000-0000-0000-0000-000000000000}"/>
          </ac:spMkLst>
        </pc:spChg>
      </pc:sldChg>
      <pc:sldChg chg="modSp add del">
        <pc:chgData name="Francesco Ratti" userId="f38090a2-361c-45ea-b119-178ae6971bf4" providerId="ADAL" clId="{E5C0B4B8-FF5A-40A7-A9F3-513CE243FFBB}" dt="2020-04-14T17:29:19.551" v="195" actId="47"/>
        <pc:sldMkLst>
          <pc:docMk/>
          <pc:sldMk cId="2635932615" sldId="338"/>
        </pc:sldMkLst>
        <pc:spChg chg="mod">
          <ac:chgData name="Francesco Ratti" userId="f38090a2-361c-45ea-b119-178ae6971bf4" providerId="ADAL" clId="{E5C0B4B8-FF5A-40A7-A9F3-513CE243FFBB}" dt="2020-04-14T17:28:53.425" v="194" actId="20577"/>
          <ac:spMkLst>
            <pc:docMk/>
            <pc:sldMk cId="2635932615" sldId="338"/>
            <ac:spMk id="2" creationId="{00000000-0000-0000-0000-000000000000}"/>
          </ac:spMkLst>
        </pc:spChg>
      </pc:sldChg>
      <pc:sldChg chg="modSp add">
        <pc:chgData name="Francesco Ratti" userId="f38090a2-361c-45ea-b119-178ae6971bf4" providerId="ADAL" clId="{E5C0B4B8-FF5A-40A7-A9F3-513CE243FFBB}" dt="2020-04-14T17:47:51.555" v="941" actId="20577"/>
        <pc:sldMkLst>
          <pc:docMk/>
          <pc:sldMk cId="1650994147" sldId="339"/>
        </pc:sldMkLst>
        <pc:spChg chg="mod">
          <ac:chgData name="Francesco Ratti" userId="f38090a2-361c-45ea-b119-178ae6971bf4" providerId="ADAL" clId="{E5C0B4B8-FF5A-40A7-A9F3-513CE243FFBB}" dt="2020-04-14T17:47:33.908" v="911" actId="207"/>
          <ac:spMkLst>
            <pc:docMk/>
            <pc:sldMk cId="1650994147" sldId="339"/>
            <ac:spMk id="2" creationId="{7E5A96CC-5CA1-4514-8EDE-7D833A289530}"/>
          </ac:spMkLst>
        </pc:spChg>
        <pc:spChg chg="mod">
          <ac:chgData name="Francesco Ratti" userId="f38090a2-361c-45ea-b119-178ae6971bf4" providerId="ADAL" clId="{E5C0B4B8-FF5A-40A7-A9F3-513CE243FFBB}" dt="2020-04-14T17:47:51.555" v="941" actId="20577"/>
          <ac:spMkLst>
            <pc:docMk/>
            <pc:sldMk cId="1650994147" sldId="339"/>
            <ac:spMk id="3" creationId="{776C38DC-BDE4-4614-A6A8-24F59EA80E00}"/>
          </ac:spMkLst>
        </pc:spChg>
      </pc:sldChg>
      <pc:sldChg chg="addSp delSp modSp add">
        <pc:chgData name="Francesco Ratti" userId="f38090a2-361c-45ea-b119-178ae6971bf4" providerId="ADAL" clId="{E5C0B4B8-FF5A-40A7-A9F3-513CE243FFBB}" dt="2020-04-14T18:06:32.438" v="1076" actId="1076"/>
        <pc:sldMkLst>
          <pc:docMk/>
          <pc:sldMk cId="3546727820" sldId="340"/>
        </pc:sldMkLst>
        <pc:spChg chg="del">
          <ac:chgData name="Francesco Ratti" userId="f38090a2-361c-45ea-b119-178ae6971bf4" providerId="ADAL" clId="{E5C0B4B8-FF5A-40A7-A9F3-513CE243FFBB}" dt="2020-04-14T17:48:11.724" v="948" actId="478"/>
          <ac:spMkLst>
            <pc:docMk/>
            <pc:sldMk cId="3546727820" sldId="340"/>
            <ac:spMk id="2" creationId="{77850999-0F93-4CD0-B14D-86DA11732F03}"/>
          </ac:spMkLst>
        </pc:spChg>
        <pc:spChg chg="del mod">
          <ac:chgData name="Francesco Ratti" userId="f38090a2-361c-45ea-b119-178ae6971bf4" providerId="ADAL" clId="{E5C0B4B8-FF5A-40A7-A9F3-513CE243FFBB}" dt="2020-04-14T17:48:09.929" v="947" actId="478"/>
          <ac:spMkLst>
            <pc:docMk/>
            <pc:sldMk cId="3546727820" sldId="340"/>
            <ac:spMk id="3" creationId="{04701F62-3E4F-4E11-9B05-9004AD16FFE0}"/>
          </ac:spMkLst>
        </pc:spChg>
        <pc:spChg chg="add mod">
          <ac:chgData name="Francesco Ratti" userId="f38090a2-361c-45ea-b119-178ae6971bf4" providerId="ADAL" clId="{E5C0B4B8-FF5A-40A7-A9F3-513CE243FFBB}" dt="2020-04-14T18:06:32.438" v="1076" actId="1076"/>
          <ac:spMkLst>
            <pc:docMk/>
            <pc:sldMk cId="3546727820" sldId="340"/>
            <ac:spMk id="4" creationId="{3D978958-7D6D-4795-B2EE-96558CFD17DD}"/>
          </ac:spMkLst>
        </pc:spChg>
      </pc:sldChg>
      <pc:sldChg chg="addSp delSp modSp add">
        <pc:chgData name="Francesco Ratti" userId="f38090a2-361c-45ea-b119-178ae6971bf4" providerId="ADAL" clId="{E5C0B4B8-FF5A-40A7-A9F3-513CE243FFBB}" dt="2020-04-14T18:06:50.068" v="1080" actId="1076"/>
        <pc:sldMkLst>
          <pc:docMk/>
          <pc:sldMk cId="3329872977" sldId="341"/>
        </pc:sldMkLst>
        <pc:spChg chg="del">
          <ac:chgData name="Francesco Ratti" userId="f38090a2-361c-45ea-b119-178ae6971bf4" providerId="ADAL" clId="{E5C0B4B8-FF5A-40A7-A9F3-513CE243FFBB}" dt="2020-04-14T18:03:07.939" v="956" actId="478"/>
          <ac:spMkLst>
            <pc:docMk/>
            <pc:sldMk cId="3329872977" sldId="341"/>
            <ac:spMk id="2" creationId="{174481D2-045C-463C-A19F-DA0BBC7C8784}"/>
          </ac:spMkLst>
        </pc:spChg>
        <pc:spChg chg="del">
          <ac:chgData name="Francesco Ratti" userId="f38090a2-361c-45ea-b119-178ae6971bf4" providerId="ADAL" clId="{E5C0B4B8-FF5A-40A7-A9F3-513CE243FFBB}" dt="2020-04-14T18:03:10.518" v="957" actId="478"/>
          <ac:spMkLst>
            <pc:docMk/>
            <pc:sldMk cId="3329872977" sldId="341"/>
            <ac:spMk id="3" creationId="{D33D27AC-0F61-45D6-892D-D733CD85100F}"/>
          </ac:spMkLst>
        </pc:spChg>
        <pc:spChg chg="add mod">
          <ac:chgData name="Francesco Ratti" userId="f38090a2-361c-45ea-b119-178ae6971bf4" providerId="ADAL" clId="{E5C0B4B8-FF5A-40A7-A9F3-513CE243FFBB}" dt="2020-04-14T18:06:46.919" v="1079" actId="1076"/>
          <ac:spMkLst>
            <pc:docMk/>
            <pc:sldMk cId="3329872977" sldId="341"/>
            <ac:spMk id="4" creationId="{D1C95BE5-AAEE-42E1-B276-13560E6E3415}"/>
          </ac:spMkLst>
        </pc:spChg>
        <pc:spChg chg="add mod">
          <ac:chgData name="Francesco Ratti" userId="f38090a2-361c-45ea-b119-178ae6971bf4" providerId="ADAL" clId="{E5C0B4B8-FF5A-40A7-A9F3-513CE243FFBB}" dt="2020-04-14T18:06:50.068" v="1080" actId="1076"/>
          <ac:spMkLst>
            <pc:docMk/>
            <pc:sldMk cId="3329872977" sldId="341"/>
            <ac:spMk id="5" creationId="{F7AFF669-F34C-440B-AF8F-0E64A540A4F1}"/>
          </ac:spMkLst>
        </pc:spChg>
      </pc:sldChg>
      <pc:sldChg chg="addSp delSp modSp add">
        <pc:chgData name="Francesco Ratti" userId="f38090a2-361c-45ea-b119-178ae6971bf4" providerId="ADAL" clId="{E5C0B4B8-FF5A-40A7-A9F3-513CE243FFBB}" dt="2020-04-14T18:06:22.157" v="1075" actId="113"/>
        <pc:sldMkLst>
          <pc:docMk/>
          <pc:sldMk cId="913324131" sldId="342"/>
        </pc:sldMkLst>
        <pc:spChg chg="del">
          <ac:chgData name="Francesco Ratti" userId="f38090a2-361c-45ea-b119-178ae6971bf4" providerId="ADAL" clId="{E5C0B4B8-FF5A-40A7-A9F3-513CE243FFBB}" dt="2020-04-14T18:04:47.807" v="1017" actId="478"/>
          <ac:spMkLst>
            <pc:docMk/>
            <pc:sldMk cId="913324131" sldId="342"/>
            <ac:spMk id="2" creationId="{BA487842-59EE-4A26-B985-6BE6A67D2CC1}"/>
          </ac:spMkLst>
        </pc:spChg>
        <pc:spChg chg="del">
          <ac:chgData name="Francesco Ratti" userId="f38090a2-361c-45ea-b119-178ae6971bf4" providerId="ADAL" clId="{E5C0B4B8-FF5A-40A7-A9F3-513CE243FFBB}" dt="2020-04-14T18:04:49.098" v="1018" actId="478"/>
          <ac:spMkLst>
            <pc:docMk/>
            <pc:sldMk cId="913324131" sldId="342"/>
            <ac:spMk id="3" creationId="{974A7943-0931-4281-8DF9-9156B6A05B9A}"/>
          </ac:spMkLst>
        </pc:spChg>
        <pc:spChg chg="add mod">
          <ac:chgData name="Francesco Ratti" userId="f38090a2-361c-45ea-b119-178ae6971bf4" providerId="ADAL" clId="{E5C0B4B8-FF5A-40A7-A9F3-513CE243FFBB}" dt="2020-04-14T18:05:31.978" v="1026" actId="1076"/>
          <ac:spMkLst>
            <pc:docMk/>
            <pc:sldMk cId="913324131" sldId="342"/>
            <ac:spMk id="4" creationId="{92DA3D86-ACD4-4A82-BB39-E43B56457644}"/>
          </ac:spMkLst>
        </pc:spChg>
        <pc:spChg chg="add mod">
          <ac:chgData name="Francesco Ratti" userId="f38090a2-361c-45ea-b119-178ae6971bf4" providerId="ADAL" clId="{E5C0B4B8-FF5A-40A7-A9F3-513CE243FFBB}" dt="2020-04-14T18:06:22.157" v="1075" actId="113"/>
          <ac:spMkLst>
            <pc:docMk/>
            <pc:sldMk cId="913324131" sldId="342"/>
            <ac:spMk id="5" creationId="{FAAF540E-E4E0-45D4-9431-03D734292E1A}"/>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72625-0212-4623-A457-4496B0389A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292EDB-C0AE-42F5-8921-94288221DF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6CB60E-94BD-4BBF-804B-57970FA8A9AB}"/>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5" name="Footer Placeholder 4">
            <a:extLst>
              <a:ext uri="{FF2B5EF4-FFF2-40B4-BE49-F238E27FC236}">
                <a16:creationId xmlns:a16="http://schemas.microsoft.com/office/drawing/2014/main" id="{3E7427CB-EF98-450C-9085-4D84281A08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B16D53-BE9F-4A30-9208-698727796576}"/>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2008554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E8F9B-EFE3-4115-9C0D-592480627F0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624541-6194-4330-ABCA-B607546CEA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5AA973-5A50-47F1-B6FC-3C272F50CEA8}"/>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5" name="Footer Placeholder 4">
            <a:extLst>
              <a:ext uri="{FF2B5EF4-FFF2-40B4-BE49-F238E27FC236}">
                <a16:creationId xmlns:a16="http://schemas.microsoft.com/office/drawing/2014/main" id="{7728E5FD-8679-4954-8940-94CD804B22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D80CE5-3777-4075-A206-4ADC81B888D0}"/>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2922118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CF2F41-D3F2-4DD0-9368-C1B8045BA5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E035ED8-0A6F-48DE-8BB1-1E2E5FFF44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017761-D669-4951-A191-0A2225CB82AB}"/>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5" name="Footer Placeholder 4">
            <a:extLst>
              <a:ext uri="{FF2B5EF4-FFF2-40B4-BE49-F238E27FC236}">
                <a16:creationId xmlns:a16="http://schemas.microsoft.com/office/drawing/2014/main" id="{284EB691-CB89-43BC-A095-184297D1F8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E024E5-4BFE-4AD8-906A-4CE743589381}"/>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2381066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00C9E-6B2E-4560-A216-722A4925AA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A81FCB-50CE-43F9-AD82-CEB4E7B796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DA0F63-FB33-4315-BD84-99392EEE7B69}"/>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5" name="Footer Placeholder 4">
            <a:extLst>
              <a:ext uri="{FF2B5EF4-FFF2-40B4-BE49-F238E27FC236}">
                <a16:creationId xmlns:a16="http://schemas.microsoft.com/office/drawing/2014/main" id="{74CA4546-46CE-4A0B-8175-DA55FC825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60BCA7-8785-4DAF-BAD4-484963AC2F33}"/>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2193736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D0255-063C-4829-9D88-A2B53902AF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751348-8C2B-4E5F-9EEE-D2969AA7CA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FD7108-C0E6-43B9-94B0-B1D21E2B6F21}"/>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5" name="Footer Placeholder 4">
            <a:extLst>
              <a:ext uri="{FF2B5EF4-FFF2-40B4-BE49-F238E27FC236}">
                <a16:creationId xmlns:a16="http://schemas.microsoft.com/office/drawing/2014/main" id="{A92C2205-1C99-4770-A79E-195BF6B1A4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C4D7B2-3FF6-492B-B2ED-4278CEB8D255}"/>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1960396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6A975-C139-43E3-8F68-CD9F363A22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A4655-6DAD-4CA8-AE0F-AA627F4D3F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2D8BE39-8504-4D53-A13C-B00BA4E772D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59518A-C69F-4BB8-A272-550EB8B7BE7F}"/>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6" name="Footer Placeholder 5">
            <a:extLst>
              <a:ext uri="{FF2B5EF4-FFF2-40B4-BE49-F238E27FC236}">
                <a16:creationId xmlns:a16="http://schemas.microsoft.com/office/drawing/2014/main" id="{1AC61D2F-2F1B-491D-B924-F4AD02C57C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3E98F6-A5DC-4B3E-B944-2B907CBC2E83}"/>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30422715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30A7C-B7FA-417F-BD0C-1A77C9D6199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CFDB51-9C06-4B81-B8DF-A335C21838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8BE3B4-AAF9-4871-B727-F171969A57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4F4035-A2BE-4013-8BBC-D3351DE0785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4BB2C5C-6C7C-4213-9DF4-6B2B4E9358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4E95D0A-9F00-41FA-959E-4F620E80EF88}"/>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8" name="Footer Placeholder 7">
            <a:extLst>
              <a:ext uri="{FF2B5EF4-FFF2-40B4-BE49-F238E27FC236}">
                <a16:creationId xmlns:a16="http://schemas.microsoft.com/office/drawing/2014/main" id="{65B8B999-9BF3-4231-AECC-7DC9FEB43DB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901343-82AD-45B3-9F4B-B81F868D35DE}"/>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1508583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57F11-BC12-47C1-8D5C-E8B296D05B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7F6AB5-B46B-4F40-A466-4671938BB0D6}"/>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4" name="Footer Placeholder 3">
            <a:extLst>
              <a:ext uri="{FF2B5EF4-FFF2-40B4-BE49-F238E27FC236}">
                <a16:creationId xmlns:a16="http://schemas.microsoft.com/office/drawing/2014/main" id="{EB81C1FF-2255-451B-9BC8-6FB26D96B1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20D0EC-6CFE-451E-BCA1-31D590E2EE7B}"/>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452723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D2D8A2-143E-427A-8CF3-A5F33BF5F2E8}"/>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3" name="Footer Placeholder 2">
            <a:extLst>
              <a:ext uri="{FF2B5EF4-FFF2-40B4-BE49-F238E27FC236}">
                <a16:creationId xmlns:a16="http://schemas.microsoft.com/office/drawing/2014/main" id="{38440562-3CBC-4530-AFD8-B64DB25FB87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C888B4-9CF1-4CC4-A013-20C18743DA82}"/>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4056435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4C57B-070D-4DC9-B41B-8EBB4B2AF9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C4322E7-8CC0-4434-ADDC-7EBDDCCE9F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297D512-FDC3-4E8B-ACDC-E39CAF7CE5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BF81DE-2C23-47ED-94A1-306DE5FF50C0}"/>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6" name="Footer Placeholder 5">
            <a:extLst>
              <a:ext uri="{FF2B5EF4-FFF2-40B4-BE49-F238E27FC236}">
                <a16:creationId xmlns:a16="http://schemas.microsoft.com/office/drawing/2014/main" id="{0235718D-073A-49C1-8B87-DF1A51EA6E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3A8B50-D87C-43F7-8F1D-37E01E216B49}"/>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3979949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F65C2-30CA-4095-B009-71EBA61F28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7EBA2A-45D6-4AAF-BF3F-38C110661B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D381A6A-61A1-4C62-82F2-FCE468C2DA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90B6C0-BAFA-4049-A78D-3D4C46DA22F9}"/>
              </a:ext>
            </a:extLst>
          </p:cNvPr>
          <p:cNvSpPr>
            <a:spLocks noGrp="1"/>
          </p:cNvSpPr>
          <p:nvPr>
            <p:ph type="dt" sz="half" idx="10"/>
          </p:nvPr>
        </p:nvSpPr>
        <p:spPr/>
        <p:txBody>
          <a:bodyPr/>
          <a:lstStyle/>
          <a:p>
            <a:fld id="{D24F9611-07AF-4D31-B5D8-36A23D52614D}" type="datetimeFigureOut">
              <a:rPr lang="en-US" smtClean="0"/>
              <a:t>6/7/2020</a:t>
            </a:fld>
            <a:endParaRPr lang="en-US"/>
          </a:p>
        </p:txBody>
      </p:sp>
      <p:sp>
        <p:nvSpPr>
          <p:cNvPr id="6" name="Footer Placeholder 5">
            <a:extLst>
              <a:ext uri="{FF2B5EF4-FFF2-40B4-BE49-F238E27FC236}">
                <a16:creationId xmlns:a16="http://schemas.microsoft.com/office/drawing/2014/main" id="{348E65D0-3D96-4D44-9B44-4663143449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F3BAE5-F67F-45B5-9A2A-F7E3D19234F9}"/>
              </a:ext>
            </a:extLst>
          </p:cNvPr>
          <p:cNvSpPr>
            <a:spLocks noGrp="1"/>
          </p:cNvSpPr>
          <p:nvPr>
            <p:ph type="sldNum" sz="quarter" idx="12"/>
          </p:nvPr>
        </p:nvSpPr>
        <p:spPr/>
        <p:txBody>
          <a:bodyPr/>
          <a:lstStyle/>
          <a:p>
            <a:fld id="{5B450237-C515-4744-A378-474BA1B45375}" type="slidenum">
              <a:rPr lang="en-US" smtClean="0"/>
              <a:t>‹N›</a:t>
            </a:fld>
            <a:endParaRPr lang="en-US"/>
          </a:p>
        </p:txBody>
      </p:sp>
    </p:spTree>
    <p:extLst>
      <p:ext uri="{BB962C8B-B14F-4D97-AF65-F5344CB8AC3E}">
        <p14:creationId xmlns:p14="http://schemas.microsoft.com/office/powerpoint/2010/main" val="1104400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61EFEC-4565-4FD7-AFCF-81DEBEEFD9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14FACB-7317-42BE-8906-7B78B40086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CB57A2-9C44-4B37-B0BB-2ECE001C47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4F9611-07AF-4D31-B5D8-36A23D52614D}" type="datetimeFigureOut">
              <a:rPr lang="en-US" smtClean="0"/>
              <a:t>6/7/2020</a:t>
            </a:fld>
            <a:endParaRPr lang="en-US"/>
          </a:p>
        </p:txBody>
      </p:sp>
      <p:sp>
        <p:nvSpPr>
          <p:cNvPr id="5" name="Footer Placeholder 4">
            <a:extLst>
              <a:ext uri="{FF2B5EF4-FFF2-40B4-BE49-F238E27FC236}">
                <a16:creationId xmlns:a16="http://schemas.microsoft.com/office/drawing/2014/main" id="{29E8F932-03E6-4604-93BD-06C4A2DE6D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35C8D3-2F52-430A-B228-D16B01C946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450237-C515-4744-A378-474BA1B45375}" type="slidenum">
              <a:rPr lang="en-US" smtClean="0"/>
              <a:t>‹N›</a:t>
            </a:fld>
            <a:endParaRPr lang="en-US"/>
          </a:p>
        </p:txBody>
      </p:sp>
    </p:spTree>
    <p:extLst>
      <p:ext uri="{BB962C8B-B14F-4D97-AF65-F5344CB8AC3E}">
        <p14:creationId xmlns:p14="http://schemas.microsoft.com/office/powerpoint/2010/main" val="30335577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A96CC-5CA1-4514-8EDE-7D833A289530}"/>
              </a:ext>
            </a:extLst>
          </p:cNvPr>
          <p:cNvSpPr>
            <a:spLocks noGrp="1"/>
          </p:cNvSpPr>
          <p:nvPr>
            <p:ph type="ctrTitle"/>
          </p:nvPr>
        </p:nvSpPr>
        <p:spPr/>
        <p:txBody>
          <a:bodyPr/>
          <a:lstStyle/>
          <a:p>
            <a:r>
              <a:rPr lang="it-IT" dirty="0" err="1"/>
              <a:t>Informamee</a:t>
            </a:r>
            <a:r>
              <a:rPr lang="it-IT" dirty="0" err="1">
                <a:solidFill>
                  <a:schemeClr val="bg1">
                    <a:lumMod val="65000"/>
                  </a:schemeClr>
                </a:solidFill>
              </a:rPr>
              <a:t>Web</a:t>
            </a:r>
            <a:r>
              <a:rPr lang="it-IT" dirty="0">
                <a:solidFill>
                  <a:schemeClr val="bg1">
                    <a:lumMod val="65000"/>
                  </a:schemeClr>
                </a:solidFill>
              </a:rPr>
              <a:t>(</a:t>
            </a:r>
            <a:r>
              <a:rPr lang="it-IT" dirty="0" err="1">
                <a:solidFill>
                  <a:schemeClr val="bg1">
                    <a:lumMod val="65000"/>
                  </a:schemeClr>
                </a:solidFill>
              </a:rPr>
              <a:t>edition</a:t>
            </a:r>
            <a:r>
              <a:rPr lang="it-IT" dirty="0">
                <a:solidFill>
                  <a:schemeClr val="bg1">
                    <a:lumMod val="65000"/>
                  </a:schemeClr>
                </a:solidFill>
              </a:rPr>
              <a:t>)</a:t>
            </a:r>
            <a:endParaRPr lang="en-US" dirty="0">
              <a:solidFill>
                <a:schemeClr val="bg1">
                  <a:lumMod val="65000"/>
                </a:schemeClr>
              </a:solidFill>
            </a:endParaRPr>
          </a:p>
        </p:txBody>
      </p:sp>
      <p:sp>
        <p:nvSpPr>
          <p:cNvPr id="3" name="Subtitle 2">
            <a:extLst>
              <a:ext uri="{FF2B5EF4-FFF2-40B4-BE49-F238E27FC236}">
                <a16:creationId xmlns:a16="http://schemas.microsoft.com/office/drawing/2014/main" id="{776C38DC-BDE4-4614-A6A8-24F59EA80E00}"/>
              </a:ext>
            </a:extLst>
          </p:cNvPr>
          <p:cNvSpPr>
            <a:spLocks noGrp="1"/>
          </p:cNvSpPr>
          <p:nvPr>
            <p:ph type="subTitle" idx="1"/>
          </p:nvPr>
        </p:nvSpPr>
        <p:spPr/>
        <p:txBody>
          <a:bodyPr/>
          <a:lstStyle/>
          <a:p>
            <a:r>
              <a:rPr lang="it-IT" dirty="0" err="1"/>
              <a:t>Specifications</a:t>
            </a:r>
            <a:r>
              <a:rPr lang="it-IT" dirty="0"/>
              <a:t> and engineering</a:t>
            </a:r>
            <a:endParaRPr lang="en-US" dirty="0"/>
          </a:p>
        </p:txBody>
      </p:sp>
      <p:sp>
        <p:nvSpPr>
          <p:cNvPr id="4" name="TextBox 3">
            <a:extLst>
              <a:ext uri="{FF2B5EF4-FFF2-40B4-BE49-F238E27FC236}">
                <a16:creationId xmlns:a16="http://schemas.microsoft.com/office/drawing/2014/main" id="{8D455FF6-8E31-4779-9C40-02C9AF16B14A}"/>
              </a:ext>
            </a:extLst>
          </p:cNvPr>
          <p:cNvSpPr txBox="1"/>
          <p:nvPr/>
        </p:nvSpPr>
        <p:spPr>
          <a:xfrm>
            <a:off x="9841583" y="6052008"/>
            <a:ext cx="1888787" cy="369332"/>
          </a:xfrm>
          <a:prstGeom prst="rect">
            <a:avLst/>
          </a:prstGeom>
          <a:noFill/>
        </p:spPr>
        <p:txBody>
          <a:bodyPr wrap="none" rtlCol="0">
            <a:spAutoFit/>
          </a:bodyPr>
          <a:lstStyle/>
          <a:p>
            <a:r>
              <a:rPr lang="it-IT" dirty="0"/>
              <a:t>By Francesco Ratti</a:t>
            </a:r>
            <a:endParaRPr lang="en-US" dirty="0"/>
          </a:p>
        </p:txBody>
      </p:sp>
    </p:spTree>
    <p:extLst>
      <p:ext uri="{BB962C8B-B14F-4D97-AF65-F5344CB8AC3E}">
        <p14:creationId xmlns:p14="http://schemas.microsoft.com/office/powerpoint/2010/main" val="16509941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Components (viewer)</a:t>
            </a:r>
          </a:p>
        </p:txBody>
      </p:sp>
      <p:sp>
        <p:nvSpPr>
          <p:cNvPr id="3" name="Content Placeholder 2"/>
          <p:cNvSpPr>
            <a:spLocks noGrp="1"/>
          </p:cNvSpPr>
          <p:nvPr>
            <p:ph sz="half" idx="1"/>
          </p:nvPr>
        </p:nvSpPr>
        <p:spPr/>
        <p:txBody>
          <a:bodyPr>
            <a:normAutofit fontScale="62500" lnSpcReduction="20000"/>
          </a:bodyPr>
          <a:lstStyle/>
          <a:p>
            <a:r>
              <a:rPr lang="en-US" dirty="0"/>
              <a:t>Controllers (servlets)</a:t>
            </a:r>
          </a:p>
          <a:p>
            <a:pPr lvl="1"/>
            <a:r>
              <a:rPr lang="en-US" dirty="0" err="1"/>
              <a:t>FetchCurrent</a:t>
            </a:r>
            <a:endParaRPr lang="en-US" dirty="0"/>
          </a:p>
          <a:p>
            <a:pPr lvl="1"/>
            <a:r>
              <a:rPr lang="en-US" dirty="0" err="1"/>
              <a:t>FetchAdvanced</a:t>
            </a:r>
            <a:endParaRPr lang="en-US" dirty="0"/>
          </a:p>
          <a:p>
            <a:pPr lvl="1"/>
            <a:r>
              <a:rPr lang="en-US" dirty="0"/>
              <a:t>Index</a:t>
            </a:r>
          </a:p>
          <a:p>
            <a:pPr lvl="1"/>
            <a:r>
              <a:rPr lang="en-US" dirty="0" err="1"/>
              <a:t>SetCookieAndRedirect</a:t>
            </a:r>
            <a:endParaRPr lang="en-US" dirty="0"/>
          </a:p>
          <a:p>
            <a:r>
              <a:rPr lang="en-US" dirty="0"/>
              <a:t>Filters (</a:t>
            </a:r>
            <a:r>
              <a:rPr lang="en-US" dirty="0" err="1"/>
              <a:t>HttpFilter</a:t>
            </a:r>
            <a:r>
              <a:rPr lang="en-US" dirty="0"/>
              <a:t>)</a:t>
            </a:r>
          </a:p>
          <a:p>
            <a:pPr lvl="1"/>
            <a:r>
              <a:rPr lang="en-US" dirty="0" err="1"/>
              <a:t>FetchCurrent</a:t>
            </a:r>
            <a:r>
              <a:rPr lang="en-US" dirty="0"/>
              <a:t> (needed by </a:t>
            </a:r>
            <a:r>
              <a:rPr lang="en-US" dirty="0" err="1"/>
              <a:t>header.jsp</a:t>
            </a:r>
            <a:r>
              <a:rPr lang="en-US" dirty="0"/>
              <a:t>)</a:t>
            </a:r>
          </a:p>
          <a:p>
            <a:pPr lvl="1"/>
            <a:r>
              <a:rPr lang="en-US" dirty="0" err="1"/>
              <a:t>SetCapInSession</a:t>
            </a:r>
            <a:endParaRPr lang="en-US" dirty="0"/>
          </a:p>
          <a:p>
            <a:pPr lvl="1"/>
            <a:endParaRPr lang="en-US" dirty="0"/>
          </a:p>
          <a:p>
            <a:pPr marL="0" indent="0">
              <a:buNone/>
            </a:pPr>
            <a:r>
              <a:rPr lang="en-US" dirty="0"/>
              <a:t>The database connection is created by controllers calling </a:t>
            </a:r>
            <a:r>
              <a:rPr lang="en-US" dirty="0" err="1"/>
              <a:t>DbConnectionHandler</a:t>
            </a:r>
            <a:r>
              <a:rPr lang="en-US" dirty="0"/>
              <a:t> in the </a:t>
            </a:r>
            <a:r>
              <a:rPr lang="en-US" dirty="0" err="1">
                <a:latin typeface="Courier New" panose="02070309020205020404" pitchFamily="49" charset="0"/>
                <a:cs typeface="Courier New" panose="02070309020205020404" pitchFamily="49" charset="0"/>
              </a:rPr>
              <a:t>doGet</a:t>
            </a:r>
            <a:r>
              <a:rPr lang="en-US" dirty="0">
                <a:latin typeface="Courier New" panose="02070309020205020404" pitchFamily="49" charset="0"/>
                <a:cs typeface="Courier New" panose="02070309020205020404" pitchFamily="49" charset="0"/>
              </a:rPr>
              <a:t>()</a:t>
            </a:r>
            <a:r>
              <a:rPr lang="en-US" dirty="0"/>
              <a:t> / </a:t>
            </a:r>
            <a:r>
              <a:rPr lang="en-US" dirty="0" err="1">
                <a:latin typeface="Courier New" panose="02070309020205020404" pitchFamily="49" charset="0"/>
                <a:cs typeface="Courier New" panose="02070309020205020404" pitchFamily="49" charset="0"/>
              </a:rPr>
              <a:t>doPost</a:t>
            </a:r>
            <a:r>
              <a:rPr lang="en-US" dirty="0">
                <a:latin typeface="Courier New" panose="02070309020205020404" pitchFamily="49" charset="0"/>
                <a:cs typeface="Courier New" panose="02070309020205020404" pitchFamily="49" charset="0"/>
              </a:rPr>
              <a:t>()</a:t>
            </a:r>
            <a:r>
              <a:rPr lang="en-US" dirty="0"/>
              <a:t> method and passed to the DAO</a:t>
            </a:r>
          </a:p>
          <a:p>
            <a:endParaRPr lang="en-US" dirty="0"/>
          </a:p>
          <a:p>
            <a:pPr marL="0" indent="0">
              <a:buNone/>
            </a:pPr>
            <a:r>
              <a:rPr lang="en-US" dirty="0"/>
              <a:t>Note: for practical purposes DB connection is actually created in the </a:t>
            </a:r>
            <a:r>
              <a:rPr lang="en-US" dirty="0" err="1"/>
              <a:t>DbConnectionHandler</a:t>
            </a:r>
            <a:r>
              <a:rPr lang="en-US" dirty="0"/>
              <a:t> class, so I can manage DB connection create and disposal from a single point, making more convenient implementing a connection pool in future releases.</a:t>
            </a:r>
          </a:p>
          <a:p>
            <a:pPr lvl="1"/>
            <a:endParaRPr lang="en-US" dirty="0"/>
          </a:p>
          <a:p>
            <a:pPr lvl="1"/>
            <a:endParaRPr lang="en-US" dirty="0"/>
          </a:p>
        </p:txBody>
      </p:sp>
      <p:sp>
        <p:nvSpPr>
          <p:cNvPr id="4" name="Content Placeholder 3"/>
          <p:cNvSpPr>
            <a:spLocks noGrp="1"/>
          </p:cNvSpPr>
          <p:nvPr>
            <p:ph sz="half" idx="2"/>
          </p:nvPr>
        </p:nvSpPr>
        <p:spPr/>
        <p:txBody>
          <a:bodyPr>
            <a:normAutofit fontScale="62500" lnSpcReduction="20000"/>
          </a:bodyPr>
          <a:lstStyle/>
          <a:p>
            <a:r>
              <a:rPr lang="en-US" dirty="0"/>
              <a:t>Views (Templates)</a:t>
            </a:r>
          </a:p>
          <a:p>
            <a:pPr lvl="1"/>
            <a:r>
              <a:rPr lang="en-US" dirty="0" err="1"/>
              <a:t>AdvancedSearch.jsp</a:t>
            </a:r>
            <a:endParaRPr lang="en-US" dirty="0"/>
          </a:p>
          <a:p>
            <a:pPr lvl="1"/>
            <a:r>
              <a:rPr lang="en-US" dirty="0" err="1"/>
              <a:t>AdvancedSearchRes.jsp</a:t>
            </a:r>
            <a:r>
              <a:rPr lang="en-US" dirty="0"/>
              <a:t> (includes </a:t>
            </a:r>
            <a:r>
              <a:rPr lang="en-US" dirty="0" err="1"/>
              <a:t>ShowRes.jsp</a:t>
            </a:r>
            <a:r>
              <a:rPr lang="en-US" dirty="0"/>
              <a:t>)</a:t>
            </a:r>
          </a:p>
          <a:p>
            <a:pPr lvl="1"/>
            <a:r>
              <a:rPr lang="en-US" dirty="0" err="1"/>
              <a:t>SearchCurrent.jsp</a:t>
            </a:r>
            <a:endParaRPr lang="en-US" dirty="0"/>
          </a:p>
          <a:p>
            <a:pPr lvl="1"/>
            <a:r>
              <a:rPr lang="en-US" dirty="0" err="1"/>
              <a:t>SearchCurrentRes.jsp</a:t>
            </a:r>
            <a:r>
              <a:rPr lang="en-US" dirty="0"/>
              <a:t> (includes </a:t>
            </a:r>
            <a:r>
              <a:rPr lang="en-US" dirty="0" err="1"/>
              <a:t>ShowRes.jsp</a:t>
            </a:r>
            <a:r>
              <a:rPr lang="en-US" dirty="0"/>
              <a:t>)</a:t>
            </a:r>
          </a:p>
          <a:p>
            <a:pPr lvl="1"/>
            <a:r>
              <a:rPr lang="en-US" dirty="0" err="1"/>
              <a:t>Header.jsp</a:t>
            </a:r>
            <a:endParaRPr lang="en-US" dirty="0"/>
          </a:p>
          <a:p>
            <a:pPr lvl="1"/>
            <a:r>
              <a:rPr lang="en-US" dirty="0" err="1"/>
              <a:t>SetDefaultCap.jsp</a:t>
            </a:r>
            <a:endParaRPr lang="en-US" dirty="0"/>
          </a:p>
        </p:txBody>
      </p:sp>
    </p:spTree>
    <p:extLst>
      <p:ext uri="{BB962C8B-B14F-4D97-AF65-F5344CB8AC3E}">
        <p14:creationId xmlns:p14="http://schemas.microsoft.com/office/powerpoint/2010/main" val="963154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Components (editor)</a:t>
            </a:r>
          </a:p>
        </p:txBody>
      </p:sp>
      <p:sp>
        <p:nvSpPr>
          <p:cNvPr id="3" name="Content Placeholder 2"/>
          <p:cNvSpPr>
            <a:spLocks noGrp="1"/>
          </p:cNvSpPr>
          <p:nvPr>
            <p:ph sz="half" idx="1"/>
          </p:nvPr>
        </p:nvSpPr>
        <p:spPr/>
        <p:txBody>
          <a:bodyPr>
            <a:normAutofit fontScale="40000" lnSpcReduction="20000"/>
          </a:bodyPr>
          <a:lstStyle/>
          <a:p>
            <a:r>
              <a:rPr lang="en-US" dirty="0"/>
              <a:t>Model objects (Beans)</a:t>
            </a:r>
          </a:p>
          <a:p>
            <a:pPr lvl="1"/>
            <a:r>
              <a:rPr lang="en-US" dirty="0"/>
              <a:t>Credentials</a:t>
            </a:r>
          </a:p>
          <a:p>
            <a:r>
              <a:rPr lang="en-US" dirty="0"/>
              <a:t>Filters (</a:t>
            </a:r>
            <a:r>
              <a:rPr lang="en-US" dirty="0" err="1"/>
              <a:t>HttpFilter</a:t>
            </a:r>
            <a:r>
              <a:rPr lang="en-US" dirty="0"/>
              <a:t>)</a:t>
            </a:r>
          </a:p>
          <a:p>
            <a:pPr lvl="1"/>
            <a:r>
              <a:rPr lang="en-US" dirty="0" err="1"/>
              <a:t>EditLicensedCheck</a:t>
            </a:r>
            <a:endParaRPr lang="en-US" dirty="0"/>
          </a:p>
          <a:p>
            <a:pPr lvl="1"/>
            <a:r>
              <a:rPr lang="en-US" dirty="0" err="1"/>
              <a:t>LoggedCheck</a:t>
            </a:r>
            <a:r>
              <a:rPr lang="en-US" dirty="0"/>
              <a:t> (mapped on /</a:t>
            </a:r>
            <a:r>
              <a:rPr lang="en-US" dirty="0" err="1"/>
              <a:t>priv</a:t>
            </a:r>
            <a:r>
              <a:rPr lang="en-US" dirty="0"/>
              <a:t>)</a:t>
            </a:r>
          </a:p>
          <a:p>
            <a:r>
              <a:rPr lang="en-US" dirty="0"/>
              <a:t>Data Access Objects (Classes)</a:t>
            </a:r>
          </a:p>
          <a:p>
            <a:pPr lvl="1"/>
            <a:r>
              <a:rPr lang="en-US" dirty="0" err="1"/>
              <a:t>DeleteD</a:t>
            </a:r>
            <a:endParaRPr lang="en-US" dirty="0"/>
          </a:p>
          <a:p>
            <a:pPr lvl="2"/>
            <a:r>
              <a:rPr lang="en-US" dirty="0" err="1"/>
              <a:t>deleteEvent</a:t>
            </a:r>
            <a:endParaRPr lang="en-US" dirty="0"/>
          </a:p>
          <a:p>
            <a:pPr lvl="1"/>
            <a:r>
              <a:rPr lang="en-US" dirty="0" err="1"/>
              <a:t>EditD</a:t>
            </a:r>
            <a:endParaRPr lang="en-US" dirty="0"/>
          </a:p>
          <a:p>
            <a:pPr lvl="2"/>
            <a:r>
              <a:rPr lang="en-US" dirty="0" err="1"/>
              <a:t>isLicensed</a:t>
            </a:r>
            <a:r>
              <a:rPr lang="en-US" dirty="0"/>
              <a:t> (called on delete too, used by </a:t>
            </a:r>
            <a:r>
              <a:rPr lang="en-US" dirty="0" err="1"/>
              <a:t>EditLicensedCheck</a:t>
            </a:r>
            <a:r>
              <a:rPr lang="en-US" dirty="0"/>
              <a:t> filter)</a:t>
            </a:r>
          </a:p>
          <a:p>
            <a:pPr lvl="2"/>
            <a:r>
              <a:rPr lang="en-US" dirty="0" err="1"/>
              <a:t>updateWeather</a:t>
            </a:r>
            <a:endParaRPr lang="en-US" dirty="0"/>
          </a:p>
          <a:p>
            <a:pPr lvl="2"/>
            <a:r>
              <a:rPr lang="en-US" dirty="0" err="1"/>
              <a:t>updateSeismic</a:t>
            </a:r>
            <a:endParaRPr lang="en-US" dirty="0"/>
          </a:p>
          <a:p>
            <a:pPr lvl="2"/>
            <a:r>
              <a:rPr lang="en-US" dirty="0" err="1"/>
              <a:t>updateTerrorist</a:t>
            </a:r>
            <a:endParaRPr lang="en-US" dirty="0"/>
          </a:p>
          <a:p>
            <a:pPr lvl="1"/>
            <a:r>
              <a:rPr lang="en-US" dirty="0" err="1"/>
              <a:t>LoginD</a:t>
            </a:r>
            <a:endParaRPr lang="en-US" dirty="0"/>
          </a:p>
          <a:p>
            <a:pPr lvl="2"/>
            <a:r>
              <a:rPr lang="en-US" dirty="0" err="1"/>
              <a:t>CheckCredentials</a:t>
            </a:r>
            <a:endParaRPr lang="en-US" dirty="0"/>
          </a:p>
          <a:p>
            <a:pPr lvl="1"/>
            <a:r>
              <a:rPr lang="en-US" dirty="0" err="1"/>
              <a:t>NewEventD</a:t>
            </a:r>
            <a:endParaRPr lang="en-US" dirty="0"/>
          </a:p>
          <a:p>
            <a:pPr lvl="2"/>
            <a:r>
              <a:rPr lang="en-US" dirty="0" err="1"/>
              <a:t>InsertWeaterEvent</a:t>
            </a:r>
            <a:endParaRPr lang="en-US" dirty="0"/>
          </a:p>
          <a:p>
            <a:pPr lvl="2"/>
            <a:r>
              <a:rPr lang="en-US" dirty="0" err="1"/>
              <a:t>InsertSeismicEvent</a:t>
            </a:r>
            <a:endParaRPr lang="en-US" dirty="0"/>
          </a:p>
          <a:p>
            <a:pPr lvl="2"/>
            <a:r>
              <a:rPr lang="en-US" dirty="0" err="1"/>
              <a:t>InsertTerroristEvent</a:t>
            </a:r>
            <a:endParaRPr lang="en-US" dirty="0"/>
          </a:p>
        </p:txBody>
      </p:sp>
      <p:sp>
        <p:nvSpPr>
          <p:cNvPr id="4" name="Content Placeholder 3"/>
          <p:cNvSpPr>
            <a:spLocks noGrp="1"/>
          </p:cNvSpPr>
          <p:nvPr>
            <p:ph sz="half" idx="2"/>
          </p:nvPr>
        </p:nvSpPr>
        <p:spPr/>
        <p:txBody>
          <a:bodyPr>
            <a:normAutofit fontScale="40000" lnSpcReduction="20000"/>
          </a:bodyPr>
          <a:lstStyle/>
          <a:p>
            <a:r>
              <a:rPr lang="en-US" dirty="0"/>
              <a:t>Controllers (servlets)</a:t>
            </a:r>
          </a:p>
          <a:p>
            <a:pPr lvl="1"/>
            <a:r>
              <a:rPr lang="en-US" dirty="0" err="1"/>
              <a:t>DeleteC</a:t>
            </a:r>
            <a:endParaRPr lang="en-US" dirty="0"/>
          </a:p>
          <a:p>
            <a:pPr lvl="1"/>
            <a:r>
              <a:rPr lang="en-US" dirty="0" err="1"/>
              <a:t>EditC</a:t>
            </a:r>
            <a:endParaRPr lang="en-US" dirty="0"/>
          </a:p>
          <a:p>
            <a:pPr lvl="1"/>
            <a:r>
              <a:rPr lang="en-US" dirty="0" err="1"/>
              <a:t>GetEditorC</a:t>
            </a:r>
            <a:endParaRPr lang="en-US" dirty="0"/>
          </a:p>
          <a:p>
            <a:pPr lvl="1"/>
            <a:r>
              <a:rPr lang="en-US" dirty="0" err="1"/>
              <a:t>IndexC</a:t>
            </a:r>
            <a:endParaRPr lang="en-US" dirty="0"/>
          </a:p>
          <a:p>
            <a:pPr lvl="1"/>
            <a:r>
              <a:rPr lang="en-US" dirty="0" err="1"/>
              <a:t>LoginC</a:t>
            </a:r>
            <a:endParaRPr lang="en-US" dirty="0"/>
          </a:p>
          <a:p>
            <a:pPr lvl="1"/>
            <a:r>
              <a:rPr lang="en-US" dirty="0" err="1"/>
              <a:t>LogoutC</a:t>
            </a:r>
            <a:endParaRPr lang="en-US" dirty="0"/>
          </a:p>
          <a:p>
            <a:pPr lvl="1"/>
            <a:r>
              <a:rPr lang="en-US" dirty="0" err="1"/>
              <a:t>NewEventC</a:t>
            </a:r>
            <a:endParaRPr lang="en-US" dirty="0"/>
          </a:p>
          <a:p>
            <a:r>
              <a:rPr lang="en-US" dirty="0"/>
              <a:t>Views (Templates)</a:t>
            </a:r>
          </a:p>
          <a:p>
            <a:pPr lvl="1"/>
            <a:r>
              <a:rPr lang="en-US" dirty="0"/>
              <a:t>/</a:t>
            </a:r>
            <a:r>
              <a:rPr lang="en-US" dirty="0" err="1"/>
              <a:t>priv</a:t>
            </a:r>
            <a:r>
              <a:rPr lang="en-US" dirty="0"/>
              <a:t>/</a:t>
            </a:r>
            <a:r>
              <a:rPr lang="en-US" dirty="0" err="1"/>
              <a:t>editorExisting.jsp</a:t>
            </a:r>
            <a:endParaRPr lang="en-US" dirty="0"/>
          </a:p>
          <a:p>
            <a:pPr lvl="1"/>
            <a:r>
              <a:rPr lang="en-US" dirty="0"/>
              <a:t>/</a:t>
            </a:r>
            <a:r>
              <a:rPr lang="en-US" dirty="0" err="1"/>
              <a:t>priv</a:t>
            </a:r>
            <a:r>
              <a:rPr lang="en-US" dirty="0"/>
              <a:t>/</a:t>
            </a:r>
            <a:r>
              <a:rPr lang="en-US" dirty="0" err="1"/>
              <a:t>editorNew.jsp</a:t>
            </a:r>
            <a:endParaRPr lang="en-US" dirty="0"/>
          </a:p>
          <a:p>
            <a:pPr lvl="1"/>
            <a:r>
              <a:rPr lang="en-US" dirty="0"/>
              <a:t>/</a:t>
            </a:r>
            <a:r>
              <a:rPr lang="en-US" dirty="0" err="1"/>
              <a:t>priv</a:t>
            </a:r>
            <a:r>
              <a:rPr lang="en-US" dirty="0"/>
              <a:t>/</a:t>
            </a:r>
            <a:r>
              <a:rPr lang="en-US" dirty="0" err="1"/>
              <a:t>header.jsp</a:t>
            </a:r>
            <a:endParaRPr lang="en-US" dirty="0"/>
          </a:p>
          <a:p>
            <a:pPr lvl="1"/>
            <a:r>
              <a:rPr lang="en-US" dirty="0"/>
              <a:t>/</a:t>
            </a:r>
            <a:r>
              <a:rPr lang="en-US" dirty="0" err="1"/>
              <a:t>priv</a:t>
            </a:r>
            <a:r>
              <a:rPr lang="en-US" dirty="0"/>
              <a:t>/</a:t>
            </a:r>
            <a:r>
              <a:rPr lang="en-US" dirty="0" err="1"/>
              <a:t>index.jsp</a:t>
            </a:r>
            <a:r>
              <a:rPr lang="en-US" dirty="0"/>
              <a:t> (includes </a:t>
            </a:r>
            <a:r>
              <a:rPr lang="en-US" dirty="0" err="1"/>
              <a:t>ShowRes.jsp</a:t>
            </a:r>
            <a:r>
              <a:rPr lang="en-US" dirty="0"/>
              <a:t>)</a:t>
            </a:r>
          </a:p>
          <a:p>
            <a:pPr lvl="0"/>
            <a:r>
              <a:rPr lang="en-US" sz="2700" dirty="0">
                <a:solidFill>
                  <a:prstClr val="black"/>
                </a:solidFill>
              </a:rPr>
              <a:t>Views (HTML)</a:t>
            </a:r>
          </a:p>
          <a:p>
            <a:pPr lvl="1"/>
            <a:r>
              <a:rPr lang="en-US" dirty="0"/>
              <a:t>loginpage.html</a:t>
            </a:r>
          </a:p>
          <a:p>
            <a:r>
              <a:rPr lang="en-US" dirty="0"/>
              <a:t>The database connection is created by controllers calling </a:t>
            </a:r>
            <a:r>
              <a:rPr lang="en-US" dirty="0" err="1"/>
              <a:t>DbConnectionHandler</a:t>
            </a:r>
            <a:r>
              <a:rPr lang="en-US" dirty="0"/>
              <a:t> in the </a:t>
            </a:r>
            <a:r>
              <a:rPr lang="en-US" dirty="0" err="1">
                <a:latin typeface="Courier New" panose="02070309020205020404" pitchFamily="49" charset="0"/>
                <a:cs typeface="Courier New" panose="02070309020205020404" pitchFamily="49" charset="0"/>
              </a:rPr>
              <a:t>doGet</a:t>
            </a:r>
            <a:r>
              <a:rPr lang="en-US" dirty="0">
                <a:latin typeface="Courier New" panose="02070309020205020404" pitchFamily="49" charset="0"/>
                <a:cs typeface="Courier New" panose="02070309020205020404" pitchFamily="49" charset="0"/>
              </a:rPr>
              <a:t>()</a:t>
            </a:r>
            <a:r>
              <a:rPr lang="en-US" dirty="0"/>
              <a:t> / </a:t>
            </a:r>
            <a:r>
              <a:rPr lang="en-US" dirty="0" err="1">
                <a:latin typeface="Courier New" panose="02070309020205020404" pitchFamily="49" charset="0"/>
                <a:cs typeface="Courier New" panose="02070309020205020404" pitchFamily="49" charset="0"/>
              </a:rPr>
              <a:t>doPost</a:t>
            </a:r>
            <a:r>
              <a:rPr lang="en-US" dirty="0">
                <a:latin typeface="Courier New" panose="02070309020205020404" pitchFamily="49" charset="0"/>
                <a:cs typeface="Courier New" panose="02070309020205020404" pitchFamily="49" charset="0"/>
              </a:rPr>
              <a:t>()</a:t>
            </a:r>
            <a:r>
              <a:rPr lang="en-US" dirty="0"/>
              <a:t> method and passed to the DAO</a:t>
            </a:r>
          </a:p>
          <a:p>
            <a:endParaRPr lang="en-US" dirty="0"/>
          </a:p>
          <a:p>
            <a:pPr marL="0" indent="0">
              <a:buNone/>
            </a:pPr>
            <a:r>
              <a:rPr lang="en-US" dirty="0"/>
              <a:t>Note: for practical purposes DB connection is actually created in the </a:t>
            </a:r>
            <a:r>
              <a:rPr lang="en-US" dirty="0" err="1"/>
              <a:t>DbConnectionHandler</a:t>
            </a:r>
            <a:r>
              <a:rPr lang="en-US" dirty="0"/>
              <a:t> class, so I can manage DB connection create and disposal from a single point, making more convenient implementing a connection pool in future releases.</a:t>
            </a:r>
          </a:p>
        </p:txBody>
      </p:sp>
    </p:spTree>
    <p:extLst>
      <p:ext uri="{BB962C8B-B14F-4D97-AF65-F5344CB8AC3E}">
        <p14:creationId xmlns:p14="http://schemas.microsoft.com/office/powerpoint/2010/main" val="2541128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DF01C9C-A61D-46C6-AA17-DC9D7289FFA9}"/>
              </a:ext>
            </a:extLst>
          </p:cNvPr>
          <p:cNvSpPr>
            <a:spLocks noGrp="1"/>
          </p:cNvSpPr>
          <p:nvPr>
            <p:ph type="title"/>
          </p:nvPr>
        </p:nvSpPr>
        <p:spPr>
          <a:xfrm>
            <a:off x="3697294" y="2766218"/>
            <a:ext cx="4797412" cy="1325563"/>
          </a:xfrm>
        </p:spPr>
        <p:txBody>
          <a:bodyPr/>
          <a:lstStyle/>
          <a:p>
            <a:pPr algn="ctr"/>
            <a:r>
              <a:rPr lang="it-IT" dirty="0"/>
              <a:t>Server-side events</a:t>
            </a:r>
            <a:endParaRPr lang="en-US" dirty="0"/>
          </a:p>
        </p:txBody>
      </p:sp>
    </p:spTree>
    <p:extLst>
      <p:ext uri="{BB962C8B-B14F-4D97-AF65-F5344CB8AC3E}">
        <p14:creationId xmlns:p14="http://schemas.microsoft.com/office/powerpoint/2010/main" val="1672909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7736E07-61A3-4CBE-848B-B63F2C8846F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9" y="818599"/>
            <a:ext cx="12190642" cy="6039401"/>
          </a:xfrm>
          <a:prstGeom prst="rect">
            <a:avLst/>
          </a:prstGeom>
        </p:spPr>
      </p:pic>
      <p:sp>
        <p:nvSpPr>
          <p:cNvPr id="7" name="TextBox 6">
            <a:extLst>
              <a:ext uri="{FF2B5EF4-FFF2-40B4-BE49-F238E27FC236}">
                <a16:creationId xmlns:a16="http://schemas.microsoft.com/office/drawing/2014/main" id="{1D166510-F850-4897-BD50-E2B3BA356245}"/>
              </a:ext>
            </a:extLst>
          </p:cNvPr>
          <p:cNvSpPr txBox="1"/>
          <p:nvPr/>
        </p:nvSpPr>
        <p:spPr>
          <a:xfrm>
            <a:off x="343207" y="289250"/>
            <a:ext cx="4019883" cy="369332"/>
          </a:xfrm>
          <a:prstGeom prst="rect">
            <a:avLst/>
          </a:prstGeom>
          <a:noFill/>
        </p:spPr>
        <p:txBody>
          <a:bodyPr wrap="none" rtlCol="0">
            <a:spAutoFit/>
          </a:bodyPr>
          <a:lstStyle/>
          <a:p>
            <a:r>
              <a:rPr lang="it-IT" dirty="0"/>
              <a:t>Viewer: </a:t>
            </a:r>
            <a:r>
              <a:rPr lang="it-IT" dirty="0" err="1"/>
              <a:t>what</a:t>
            </a:r>
            <a:r>
              <a:rPr lang="it-IT" dirty="0"/>
              <a:t> </a:t>
            </a:r>
            <a:r>
              <a:rPr lang="it-IT" dirty="0" err="1"/>
              <a:t>happens</a:t>
            </a:r>
            <a:r>
              <a:rPr lang="it-IT" dirty="0"/>
              <a:t> on index access?</a:t>
            </a:r>
            <a:endParaRPr lang="en-US" dirty="0"/>
          </a:p>
        </p:txBody>
      </p:sp>
    </p:spTree>
    <p:extLst>
      <p:ext uri="{BB962C8B-B14F-4D97-AF65-F5344CB8AC3E}">
        <p14:creationId xmlns:p14="http://schemas.microsoft.com/office/powerpoint/2010/main" val="21626042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2F88181-A9E8-4A8D-82D3-DED047E9EBD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970543" y="98323"/>
            <a:ext cx="7087419" cy="6661354"/>
          </a:xfrm>
          <a:prstGeom prst="rect">
            <a:avLst/>
          </a:prstGeom>
        </p:spPr>
      </p:pic>
      <p:sp>
        <p:nvSpPr>
          <p:cNvPr id="7" name="TextBox 6">
            <a:extLst>
              <a:ext uri="{FF2B5EF4-FFF2-40B4-BE49-F238E27FC236}">
                <a16:creationId xmlns:a16="http://schemas.microsoft.com/office/drawing/2014/main" id="{135A3BB5-CB4A-4004-8451-358A6CA9AF43}"/>
              </a:ext>
            </a:extLst>
          </p:cNvPr>
          <p:cNvSpPr txBox="1"/>
          <p:nvPr/>
        </p:nvSpPr>
        <p:spPr>
          <a:xfrm>
            <a:off x="270587" y="1231641"/>
            <a:ext cx="2599751" cy="369332"/>
          </a:xfrm>
          <a:prstGeom prst="rect">
            <a:avLst/>
          </a:prstGeom>
          <a:noFill/>
        </p:spPr>
        <p:txBody>
          <a:bodyPr wrap="none" rtlCol="0">
            <a:spAutoFit/>
          </a:bodyPr>
          <a:lstStyle/>
          <a:p>
            <a:r>
              <a:rPr lang="it-IT" dirty="0"/>
              <a:t>Cap cookie store on client</a:t>
            </a:r>
            <a:endParaRPr lang="en-US" dirty="0"/>
          </a:p>
        </p:txBody>
      </p:sp>
      <p:sp>
        <p:nvSpPr>
          <p:cNvPr id="8" name="TextBox 7">
            <a:extLst>
              <a:ext uri="{FF2B5EF4-FFF2-40B4-BE49-F238E27FC236}">
                <a16:creationId xmlns:a16="http://schemas.microsoft.com/office/drawing/2014/main" id="{EE3A1FFB-B59F-46BF-8763-7F0424C2FB62}"/>
              </a:ext>
            </a:extLst>
          </p:cNvPr>
          <p:cNvSpPr txBox="1"/>
          <p:nvPr/>
        </p:nvSpPr>
        <p:spPr>
          <a:xfrm>
            <a:off x="270587" y="429208"/>
            <a:ext cx="928459" cy="369332"/>
          </a:xfrm>
          <a:prstGeom prst="rect">
            <a:avLst/>
          </a:prstGeom>
          <a:noFill/>
        </p:spPr>
        <p:txBody>
          <a:bodyPr wrap="none" rtlCol="0">
            <a:spAutoFit/>
          </a:bodyPr>
          <a:lstStyle/>
          <a:p>
            <a:r>
              <a:rPr lang="it-IT" dirty="0"/>
              <a:t>VIEWER</a:t>
            </a:r>
          </a:p>
        </p:txBody>
      </p:sp>
    </p:spTree>
    <p:extLst>
      <p:ext uri="{BB962C8B-B14F-4D97-AF65-F5344CB8AC3E}">
        <p14:creationId xmlns:p14="http://schemas.microsoft.com/office/powerpoint/2010/main" val="1957016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F079C28-768B-4AEF-B7C7-43FF2C8B0A5F}"/>
              </a:ext>
            </a:extLst>
          </p:cNvPr>
          <p:cNvSpPr txBox="1"/>
          <p:nvPr/>
        </p:nvSpPr>
        <p:spPr>
          <a:xfrm>
            <a:off x="191206" y="145802"/>
            <a:ext cx="928459" cy="369332"/>
          </a:xfrm>
          <a:prstGeom prst="rect">
            <a:avLst/>
          </a:prstGeom>
          <a:noFill/>
        </p:spPr>
        <p:txBody>
          <a:bodyPr wrap="none" rtlCol="0">
            <a:spAutoFit/>
          </a:bodyPr>
          <a:lstStyle/>
          <a:p>
            <a:r>
              <a:rPr lang="it-IT" dirty="0"/>
              <a:t>VIEWER</a:t>
            </a:r>
          </a:p>
        </p:txBody>
      </p:sp>
      <p:sp>
        <p:nvSpPr>
          <p:cNvPr id="6" name="TextBox 5">
            <a:extLst>
              <a:ext uri="{FF2B5EF4-FFF2-40B4-BE49-F238E27FC236}">
                <a16:creationId xmlns:a16="http://schemas.microsoft.com/office/drawing/2014/main" id="{3E3ACCA5-A07E-4822-817D-335350CAFC56}"/>
              </a:ext>
            </a:extLst>
          </p:cNvPr>
          <p:cNvSpPr txBox="1"/>
          <p:nvPr/>
        </p:nvSpPr>
        <p:spPr>
          <a:xfrm>
            <a:off x="1213105" y="134523"/>
            <a:ext cx="6475320" cy="369332"/>
          </a:xfrm>
          <a:prstGeom prst="rect">
            <a:avLst/>
          </a:prstGeom>
          <a:noFill/>
        </p:spPr>
        <p:txBody>
          <a:bodyPr wrap="square" rtlCol="0">
            <a:spAutoFit/>
          </a:bodyPr>
          <a:lstStyle/>
          <a:p>
            <a:r>
              <a:rPr lang="it-IT" dirty="0"/>
              <a:t>Reading cookie from client and setting </a:t>
            </a:r>
            <a:r>
              <a:rPr lang="it-IT" dirty="0" err="1"/>
              <a:t>cap</a:t>
            </a:r>
            <a:r>
              <a:rPr lang="it-IT" dirty="0"/>
              <a:t> in session</a:t>
            </a:r>
          </a:p>
        </p:txBody>
      </p:sp>
      <p:pic>
        <p:nvPicPr>
          <p:cNvPr id="8" name="Picture 7" descr="A screenshot of a cell phone&#10;&#10;Description automatically generated">
            <a:extLst>
              <a:ext uri="{FF2B5EF4-FFF2-40B4-BE49-F238E27FC236}">
                <a16:creationId xmlns:a16="http://schemas.microsoft.com/office/drawing/2014/main" id="{C3ABB2F5-3D4B-449E-AD96-BCD4E049FAA9}"/>
              </a:ext>
            </a:extLst>
          </p:cNvPr>
          <p:cNvPicPr>
            <a:picLocks noChangeAspect="1"/>
          </p:cNvPicPr>
          <p:nvPr/>
        </p:nvPicPr>
        <p:blipFill rotWithShape="1">
          <a:blip r:embed="rId2">
            <a:extLst>
              <a:ext uri="{28A0092B-C50C-407E-A947-70E740481C1C}">
                <a14:useLocalDpi xmlns:a14="http://schemas.microsoft.com/office/drawing/2010/main" val="0"/>
              </a:ext>
            </a:extLst>
          </a:blip>
          <a:srcRect r="2046" b="4370"/>
          <a:stretch/>
        </p:blipFill>
        <p:spPr>
          <a:xfrm>
            <a:off x="1119665" y="466532"/>
            <a:ext cx="11072335" cy="6358612"/>
          </a:xfrm>
          <a:prstGeom prst="rect">
            <a:avLst/>
          </a:prstGeom>
        </p:spPr>
      </p:pic>
    </p:spTree>
    <p:extLst>
      <p:ext uri="{BB962C8B-B14F-4D97-AF65-F5344CB8AC3E}">
        <p14:creationId xmlns:p14="http://schemas.microsoft.com/office/powerpoint/2010/main" val="15658515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 up of a building&#10;&#10;Description automatically generated">
            <a:extLst>
              <a:ext uri="{FF2B5EF4-FFF2-40B4-BE49-F238E27FC236}">
                <a16:creationId xmlns:a16="http://schemas.microsoft.com/office/drawing/2014/main" id="{4955267F-EEBF-48CC-A0B9-5E5CA95AE63C}"/>
              </a:ext>
            </a:extLst>
          </p:cNvPr>
          <p:cNvPicPr>
            <a:picLocks noChangeAspect="1"/>
          </p:cNvPicPr>
          <p:nvPr/>
        </p:nvPicPr>
        <p:blipFill rotWithShape="1">
          <a:blip r:embed="rId2">
            <a:extLst>
              <a:ext uri="{28A0092B-C50C-407E-A947-70E740481C1C}">
                <a14:useLocalDpi xmlns:a14="http://schemas.microsoft.com/office/drawing/2010/main" val="0"/>
              </a:ext>
            </a:extLst>
          </a:blip>
          <a:srcRect r="1843" b="3195"/>
          <a:stretch/>
        </p:blipFill>
        <p:spPr>
          <a:xfrm>
            <a:off x="3425345" y="1"/>
            <a:ext cx="8623780" cy="6858000"/>
          </a:xfrm>
          <a:prstGeom prst="rect">
            <a:avLst/>
          </a:prstGeom>
        </p:spPr>
      </p:pic>
      <p:sp>
        <p:nvSpPr>
          <p:cNvPr id="7" name="TextBox 6">
            <a:extLst>
              <a:ext uri="{FF2B5EF4-FFF2-40B4-BE49-F238E27FC236}">
                <a16:creationId xmlns:a16="http://schemas.microsoft.com/office/drawing/2014/main" id="{3846EE2C-3C95-447D-8ED9-10D9B7EDF6A6}"/>
              </a:ext>
            </a:extLst>
          </p:cNvPr>
          <p:cNvSpPr txBox="1"/>
          <p:nvPr/>
        </p:nvSpPr>
        <p:spPr>
          <a:xfrm>
            <a:off x="266700" y="342900"/>
            <a:ext cx="928459" cy="369332"/>
          </a:xfrm>
          <a:prstGeom prst="rect">
            <a:avLst/>
          </a:prstGeom>
          <a:noFill/>
        </p:spPr>
        <p:txBody>
          <a:bodyPr wrap="none" rtlCol="0">
            <a:spAutoFit/>
          </a:bodyPr>
          <a:lstStyle/>
          <a:p>
            <a:r>
              <a:rPr lang="it-IT" dirty="0"/>
              <a:t>VIEWER</a:t>
            </a:r>
            <a:endParaRPr lang="en-US" dirty="0"/>
          </a:p>
        </p:txBody>
      </p:sp>
      <p:sp>
        <p:nvSpPr>
          <p:cNvPr id="8" name="TextBox 7">
            <a:extLst>
              <a:ext uri="{FF2B5EF4-FFF2-40B4-BE49-F238E27FC236}">
                <a16:creationId xmlns:a16="http://schemas.microsoft.com/office/drawing/2014/main" id="{A4459D3A-521D-4F84-8631-7126922E818A}"/>
              </a:ext>
            </a:extLst>
          </p:cNvPr>
          <p:cNvSpPr txBox="1"/>
          <p:nvPr/>
        </p:nvSpPr>
        <p:spPr>
          <a:xfrm>
            <a:off x="266700" y="1112966"/>
            <a:ext cx="2238375" cy="646331"/>
          </a:xfrm>
          <a:prstGeom prst="rect">
            <a:avLst/>
          </a:prstGeom>
          <a:noFill/>
        </p:spPr>
        <p:txBody>
          <a:bodyPr wrap="square" rtlCol="0">
            <a:spAutoFit/>
          </a:bodyPr>
          <a:lstStyle/>
          <a:p>
            <a:r>
              <a:rPr lang="it-IT" dirty="0" err="1"/>
              <a:t>Fetch</a:t>
            </a:r>
            <a:r>
              <a:rPr lang="it-IT" dirty="0"/>
              <a:t> </a:t>
            </a:r>
            <a:r>
              <a:rPr lang="it-IT" dirty="0" err="1"/>
              <a:t>current</a:t>
            </a:r>
            <a:r>
              <a:rPr lang="it-IT" dirty="0"/>
              <a:t> </a:t>
            </a:r>
            <a:r>
              <a:rPr lang="it-IT" dirty="0" err="1"/>
              <a:t>alerts</a:t>
            </a:r>
            <a:r>
              <a:rPr lang="it-IT" dirty="0"/>
              <a:t> (</a:t>
            </a:r>
            <a:r>
              <a:rPr lang="it-IT" dirty="0" err="1"/>
              <a:t>shown</a:t>
            </a:r>
            <a:r>
              <a:rPr lang="it-IT" dirty="0"/>
              <a:t> in </a:t>
            </a:r>
            <a:r>
              <a:rPr lang="it-IT" dirty="0" err="1"/>
              <a:t>header</a:t>
            </a:r>
            <a:r>
              <a:rPr lang="it-IT" dirty="0"/>
              <a:t>)</a:t>
            </a:r>
          </a:p>
        </p:txBody>
      </p:sp>
    </p:spTree>
    <p:extLst>
      <p:ext uri="{BB962C8B-B14F-4D97-AF65-F5344CB8AC3E}">
        <p14:creationId xmlns:p14="http://schemas.microsoft.com/office/powerpoint/2010/main" val="2762299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1E4A5A-E19F-4C03-98DF-CF3314E6F5C4}"/>
              </a:ext>
            </a:extLst>
          </p:cNvPr>
          <p:cNvPicPr>
            <a:picLocks noChangeAspect="1"/>
          </p:cNvPicPr>
          <p:nvPr/>
        </p:nvPicPr>
        <p:blipFill rotWithShape="1">
          <a:blip r:embed="rId2">
            <a:extLst>
              <a:ext uri="{28A0092B-C50C-407E-A947-70E740481C1C}">
                <a14:useLocalDpi xmlns:a14="http://schemas.microsoft.com/office/drawing/2010/main" val="0"/>
              </a:ext>
            </a:extLst>
          </a:blip>
          <a:srcRect b="1912"/>
          <a:stretch/>
        </p:blipFill>
        <p:spPr>
          <a:xfrm>
            <a:off x="5367797" y="26533"/>
            <a:ext cx="6004616" cy="6813687"/>
          </a:xfrm>
          <a:prstGeom prst="rect">
            <a:avLst/>
          </a:prstGeom>
        </p:spPr>
      </p:pic>
      <p:sp>
        <p:nvSpPr>
          <p:cNvPr id="7" name="TextBox 6">
            <a:extLst>
              <a:ext uri="{FF2B5EF4-FFF2-40B4-BE49-F238E27FC236}">
                <a16:creationId xmlns:a16="http://schemas.microsoft.com/office/drawing/2014/main" id="{2DF3A708-CC40-4F57-B024-E1891CBD943E}"/>
              </a:ext>
            </a:extLst>
          </p:cNvPr>
          <p:cNvSpPr txBox="1"/>
          <p:nvPr/>
        </p:nvSpPr>
        <p:spPr>
          <a:xfrm>
            <a:off x="552450" y="504825"/>
            <a:ext cx="928459" cy="369332"/>
          </a:xfrm>
          <a:prstGeom prst="rect">
            <a:avLst/>
          </a:prstGeom>
          <a:noFill/>
        </p:spPr>
        <p:txBody>
          <a:bodyPr wrap="none" rtlCol="0">
            <a:spAutoFit/>
          </a:bodyPr>
          <a:lstStyle/>
          <a:p>
            <a:r>
              <a:rPr lang="it-IT" dirty="0"/>
              <a:t>VIEWER</a:t>
            </a:r>
            <a:endParaRPr lang="en-US" dirty="0"/>
          </a:p>
        </p:txBody>
      </p:sp>
      <p:sp>
        <p:nvSpPr>
          <p:cNvPr id="8" name="TextBox 7">
            <a:extLst>
              <a:ext uri="{FF2B5EF4-FFF2-40B4-BE49-F238E27FC236}">
                <a16:creationId xmlns:a16="http://schemas.microsoft.com/office/drawing/2014/main" id="{E406E0B8-37D6-48D2-BF25-53921719806F}"/>
              </a:ext>
            </a:extLst>
          </p:cNvPr>
          <p:cNvSpPr txBox="1"/>
          <p:nvPr/>
        </p:nvSpPr>
        <p:spPr>
          <a:xfrm>
            <a:off x="552450" y="1276350"/>
            <a:ext cx="4684296" cy="369332"/>
          </a:xfrm>
          <a:prstGeom prst="rect">
            <a:avLst/>
          </a:prstGeom>
          <a:noFill/>
        </p:spPr>
        <p:txBody>
          <a:bodyPr wrap="none" rtlCol="0">
            <a:spAutoFit/>
          </a:bodyPr>
          <a:lstStyle/>
          <a:p>
            <a:r>
              <a:rPr lang="it-IT" dirty="0" err="1"/>
              <a:t>FetchAdvanced</a:t>
            </a:r>
            <a:r>
              <a:rPr lang="it-IT" dirty="0"/>
              <a:t> (on </a:t>
            </a:r>
            <a:r>
              <a:rPr lang="it-IT" dirty="0" err="1"/>
              <a:t>AdvancedSearch.jsp</a:t>
            </a:r>
            <a:r>
              <a:rPr lang="it-IT" dirty="0"/>
              <a:t> </a:t>
            </a:r>
            <a:r>
              <a:rPr lang="it-IT" dirty="0" err="1"/>
              <a:t>submit</a:t>
            </a:r>
            <a:r>
              <a:rPr lang="it-IT" dirty="0"/>
              <a:t>)</a:t>
            </a:r>
          </a:p>
        </p:txBody>
      </p:sp>
      <p:sp>
        <p:nvSpPr>
          <p:cNvPr id="5" name="CasellaDiTesto 4">
            <a:extLst>
              <a:ext uri="{FF2B5EF4-FFF2-40B4-BE49-F238E27FC236}">
                <a16:creationId xmlns:a16="http://schemas.microsoft.com/office/drawing/2014/main" id="{511336B9-2215-431F-AC1A-15526BBE4481}"/>
              </a:ext>
            </a:extLst>
          </p:cNvPr>
          <p:cNvSpPr txBox="1"/>
          <p:nvPr/>
        </p:nvSpPr>
        <p:spPr>
          <a:xfrm>
            <a:off x="772840" y="6098551"/>
            <a:ext cx="585866" cy="369332"/>
          </a:xfrm>
          <a:prstGeom prst="rect">
            <a:avLst/>
          </a:prstGeom>
          <a:noFill/>
        </p:spPr>
        <p:txBody>
          <a:bodyPr wrap="none" rtlCol="0">
            <a:spAutoFit/>
          </a:bodyPr>
          <a:lstStyle/>
          <a:p>
            <a:r>
              <a:rPr lang="it-IT" dirty="0">
                <a:solidFill>
                  <a:srgbClr val="FF0000"/>
                </a:solidFill>
              </a:rPr>
              <a:t>new</a:t>
            </a:r>
            <a:endParaRPr lang="en-US" dirty="0">
              <a:solidFill>
                <a:srgbClr val="FF0000"/>
              </a:solidFill>
            </a:endParaRPr>
          </a:p>
        </p:txBody>
      </p:sp>
    </p:spTree>
    <p:extLst>
      <p:ext uri="{BB962C8B-B14F-4D97-AF65-F5344CB8AC3E}">
        <p14:creationId xmlns:p14="http://schemas.microsoft.com/office/powerpoint/2010/main" val="36686304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6875504-C716-4A19-B389-92BEF22459B4}"/>
              </a:ext>
            </a:extLst>
          </p:cNvPr>
          <p:cNvPicPr>
            <a:picLocks noChangeAspect="1"/>
          </p:cNvPicPr>
          <p:nvPr/>
        </p:nvPicPr>
        <p:blipFill rotWithShape="1">
          <a:blip r:embed="rId2">
            <a:extLst>
              <a:ext uri="{28A0092B-C50C-407E-A947-70E740481C1C}">
                <a14:useLocalDpi xmlns:a14="http://schemas.microsoft.com/office/drawing/2010/main" val="0"/>
              </a:ext>
            </a:extLst>
          </a:blip>
          <a:srcRect b="2315"/>
          <a:stretch/>
        </p:blipFill>
        <p:spPr>
          <a:xfrm>
            <a:off x="3906286" y="49737"/>
            <a:ext cx="8110554" cy="6810811"/>
          </a:xfrm>
          <a:prstGeom prst="rect">
            <a:avLst/>
          </a:prstGeom>
        </p:spPr>
      </p:pic>
      <p:sp>
        <p:nvSpPr>
          <p:cNvPr id="9" name="TextBox 8">
            <a:extLst>
              <a:ext uri="{FF2B5EF4-FFF2-40B4-BE49-F238E27FC236}">
                <a16:creationId xmlns:a16="http://schemas.microsoft.com/office/drawing/2014/main" id="{E5D419F9-322B-4230-913C-A6300FE422FA}"/>
              </a:ext>
            </a:extLst>
          </p:cNvPr>
          <p:cNvSpPr txBox="1"/>
          <p:nvPr/>
        </p:nvSpPr>
        <p:spPr>
          <a:xfrm>
            <a:off x="552450" y="504825"/>
            <a:ext cx="928459" cy="369332"/>
          </a:xfrm>
          <a:prstGeom prst="rect">
            <a:avLst/>
          </a:prstGeom>
          <a:noFill/>
        </p:spPr>
        <p:txBody>
          <a:bodyPr wrap="none" rtlCol="0">
            <a:spAutoFit/>
          </a:bodyPr>
          <a:lstStyle/>
          <a:p>
            <a:r>
              <a:rPr lang="it-IT" dirty="0"/>
              <a:t>VIEWER</a:t>
            </a:r>
            <a:endParaRPr lang="en-US" dirty="0"/>
          </a:p>
        </p:txBody>
      </p:sp>
      <p:sp>
        <p:nvSpPr>
          <p:cNvPr id="10" name="TextBox 9">
            <a:extLst>
              <a:ext uri="{FF2B5EF4-FFF2-40B4-BE49-F238E27FC236}">
                <a16:creationId xmlns:a16="http://schemas.microsoft.com/office/drawing/2014/main" id="{B4A19E33-AF90-4721-9615-59E8BD0D2E6A}"/>
              </a:ext>
            </a:extLst>
          </p:cNvPr>
          <p:cNvSpPr txBox="1"/>
          <p:nvPr/>
        </p:nvSpPr>
        <p:spPr>
          <a:xfrm>
            <a:off x="552451" y="1276349"/>
            <a:ext cx="2540946" cy="923330"/>
          </a:xfrm>
          <a:prstGeom prst="rect">
            <a:avLst/>
          </a:prstGeom>
          <a:noFill/>
        </p:spPr>
        <p:txBody>
          <a:bodyPr wrap="square" rtlCol="0">
            <a:spAutoFit/>
          </a:bodyPr>
          <a:lstStyle/>
          <a:p>
            <a:r>
              <a:rPr lang="it-IT" dirty="0" err="1"/>
              <a:t>FetchCurrent</a:t>
            </a:r>
            <a:r>
              <a:rPr lang="it-IT" dirty="0"/>
              <a:t> (on </a:t>
            </a:r>
            <a:r>
              <a:rPr lang="it-IT" dirty="0" err="1"/>
              <a:t>SearchCurrent.jsp</a:t>
            </a:r>
            <a:r>
              <a:rPr lang="it-IT" dirty="0"/>
              <a:t> </a:t>
            </a:r>
            <a:r>
              <a:rPr lang="it-IT" dirty="0" err="1"/>
              <a:t>submit</a:t>
            </a:r>
            <a:r>
              <a:rPr lang="it-IT" dirty="0"/>
              <a:t>)</a:t>
            </a:r>
          </a:p>
        </p:txBody>
      </p:sp>
      <p:sp>
        <p:nvSpPr>
          <p:cNvPr id="2" name="CasellaDiTesto 1">
            <a:extLst>
              <a:ext uri="{FF2B5EF4-FFF2-40B4-BE49-F238E27FC236}">
                <a16:creationId xmlns:a16="http://schemas.microsoft.com/office/drawing/2014/main" id="{CF55DEF1-E831-4C73-BB90-0F6A2E0360D0}"/>
              </a:ext>
            </a:extLst>
          </p:cNvPr>
          <p:cNvSpPr txBox="1"/>
          <p:nvPr/>
        </p:nvSpPr>
        <p:spPr>
          <a:xfrm>
            <a:off x="772840" y="6098551"/>
            <a:ext cx="585866" cy="369332"/>
          </a:xfrm>
          <a:prstGeom prst="rect">
            <a:avLst/>
          </a:prstGeom>
          <a:noFill/>
        </p:spPr>
        <p:txBody>
          <a:bodyPr wrap="none" rtlCol="0">
            <a:spAutoFit/>
          </a:bodyPr>
          <a:lstStyle/>
          <a:p>
            <a:r>
              <a:rPr lang="it-IT" dirty="0">
                <a:solidFill>
                  <a:srgbClr val="FF0000"/>
                </a:solidFill>
              </a:rPr>
              <a:t>new</a:t>
            </a:r>
            <a:endParaRPr lang="en-US" dirty="0">
              <a:solidFill>
                <a:srgbClr val="FF0000"/>
              </a:solidFill>
            </a:endParaRPr>
          </a:p>
        </p:txBody>
      </p:sp>
    </p:spTree>
    <p:extLst>
      <p:ext uri="{BB962C8B-B14F-4D97-AF65-F5344CB8AC3E}">
        <p14:creationId xmlns:p14="http://schemas.microsoft.com/office/powerpoint/2010/main" val="657249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A31F1531-7241-4F73-BB2D-C50D5017916C}"/>
              </a:ext>
            </a:extLst>
          </p:cNvPr>
          <p:cNvPicPr>
            <a:picLocks noChangeAspect="1"/>
          </p:cNvPicPr>
          <p:nvPr/>
        </p:nvPicPr>
        <p:blipFill rotWithShape="1">
          <a:blip r:embed="rId2">
            <a:extLst>
              <a:ext uri="{28A0092B-C50C-407E-A947-70E740481C1C}">
                <a14:useLocalDpi xmlns:a14="http://schemas.microsoft.com/office/drawing/2010/main" val="0"/>
              </a:ext>
            </a:extLst>
          </a:blip>
          <a:srcRect r="2448" b="4722"/>
          <a:stretch/>
        </p:blipFill>
        <p:spPr>
          <a:xfrm>
            <a:off x="486866" y="553284"/>
            <a:ext cx="11218268" cy="6304716"/>
          </a:xfrm>
          <a:prstGeom prst="rect">
            <a:avLst/>
          </a:prstGeom>
        </p:spPr>
      </p:pic>
      <p:sp>
        <p:nvSpPr>
          <p:cNvPr id="7" name="TextBox 6">
            <a:extLst>
              <a:ext uri="{FF2B5EF4-FFF2-40B4-BE49-F238E27FC236}">
                <a16:creationId xmlns:a16="http://schemas.microsoft.com/office/drawing/2014/main" id="{30DF88DE-1143-4E66-99F1-97B540D93919}"/>
              </a:ext>
            </a:extLst>
          </p:cNvPr>
          <p:cNvSpPr txBox="1"/>
          <p:nvPr/>
        </p:nvSpPr>
        <p:spPr>
          <a:xfrm>
            <a:off x="486866" y="183952"/>
            <a:ext cx="2095061" cy="369332"/>
          </a:xfrm>
          <a:prstGeom prst="rect">
            <a:avLst/>
          </a:prstGeom>
          <a:noFill/>
        </p:spPr>
        <p:txBody>
          <a:bodyPr wrap="none" rtlCol="0">
            <a:spAutoFit/>
          </a:bodyPr>
          <a:lstStyle/>
          <a:p>
            <a:r>
              <a:rPr lang="it-IT" dirty="0"/>
              <a:t>EDITOR index access</a:t>
            </a:r>
            <a:endParaRPr lang="en-US" dirty="0"/>
          </a:p>
        </p:txBody>
      </p:sp>
    </p:spTree>
    <p:extLst>
      <p:ext uri="{BB962C8B-B14F-4D97-AF65-F5344CB8AC3E}">
        <p14:creationId xmlns:p14="http://schemas.microsoft.com/office/powerpoint/2010/main" val="205199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978958-7D6D-4795-B2EE-96558CFD17DD}"/>
              </a:ext>
            </a:extLst>
          </p:cNvPr>
          <p:cNvSpPr txBox="1"/>
          <p:nvPr/>
        </p:nvSpPr>
        <p:spPr>
          <a:xfrm>
            <a:off x="532874" y="755403"/>
            <a:ext cx="11126252" cy="5632311"/>
          </a:xfrm>
          <a:prstGeom prst="rect">
            <a:avLst/>
          </a:prstGeom>
          <a:noFill/>
        </p:spPr>
        <p:txBody>
          <a:bodyPr wrap="square" rtlCol="0">
            <a:spAutoFit/>
          </a:bodyPr>
          <a:lstStyle/>
          <a:p>
            <a:r>
              <a:rPr lang="it-IT" dirty="0"/>
              <a:t>Attraverso un sistema di soglie di allarme a più livelli (1, 2, 3, 4), la Protezione Civile dà l’allerta per fenomeni di maltempo (bufere, piogge violente, nevicate intense...) e altri rischi (terremoti, sismi). </a:t>
            </a:r>
            <a:endParaRPr lang="en-US" dirty="0"/>
          </a:p>
          <a:p>
            <a:r>
              <a:rPr lang="it-IT" dirty="0"/>
              <a:t> </a:t>
            </a:r>
            <a:endParaRPr lang="en-US" dirty="0"/>
          </a:p>
          <a:p>
            <a:r>
              <a:rPr lang="it-IT" dirty="0"/>
              <a:t>Le allerte sono riferite ai codici di avviamento postale (CAP). I dati sono mantenuti costantemente aggiornati dagli operatori territoriali, che dispongono di dati forniti da sottosistemi software esterni che elaborano continuamente i dati grezzi per i diversi fenomeni, con granularità 4 ore, da cui gli operatori deducono le previsioni definitive, che inseriranno nel sistema.</a:t>
            </a:r>
            <a:endParaRPr lang="en-US" dirty="0"/>
          </a:p>
          <a:p>
            <a:r>
              <a:rPr lang="it-IT" dirty="0"/>
              <a:t> </a:t>
            </a:r>
            <a:endParaRPr lang="en-US" dirty="0"/>
          </a:p>
          <a:p>
            <a:r>
              <a:rPr lang="it-IT" dirty="0"/>
              <a:t>Il sistema registra tutte le previsioni dei fenomeni/eventi e ne mantiene un registro storico.   Ogni evento ha un tipo (meteorologico, terroristico e simico) identificato da un ID, un testo, uno o più CAP, un istante di inizio e uno di fine, un livello di pericolosità, una sorgente (</a:t>
            </a:r>
            <a:r>
              <a:rPr lang="it-IT" dirty="0" err="1"/>
              <a:t>forecastID</a:t>
            </a:r>
            <a:r>
              <a:rPr lang="it-IT" dirty="0"/>
              <a:t>) e altri dettagli relativi allo specifico tipo di evento (tipo di evento meteorologico per gli eventi meteorologici, CAP epicentro per gli eventi sismici </a:t>
            </a:r>
            <a:r>
              <a:rPr lang="it-IT" dirty="0" err="1"/>
              <a:t>ecc</a:t>
            </a:r>
            <a:r>
              <a:rPr lang="it-IT" dirty="0"/>
              <a:t>). Il sistema tiene traccia di tutti gli eventi ricevuti in ordine di tempo.</a:t>
            </a:r>
            <a:endParaRPr lang="en-US" dirty="0"/>
          </a:p>
          <a:p>
            <a:r>
              <a:rPr lang="it-IT" dirty="0"/>
              <a:t>Il sistema tiene anche traccia degli eventi correnti. Per evento corrente si intende un evento in corso (o che avrà inizio nelle prossime 24 ore) per ogni CAP nel giorno corrente nell’istante corrente.</a:t>
            </a:r>
            <a:endParaRPr lang="en-US" dirty="0"/>
          </a:p>
          <a:p>
            <a:r>
              <a:rPr lang="it-IT" dirty="0"/>
              <a:t>Un evento, una volta trascorso l’istante di fine senza essere stato annullato o modificato, è considerato accaduto e non è più modificabile, ma solo visualizzabile dagli utenti con un’apposita ricerca; passa quindi in archivio storico ed è visibile mediante una “ricerca avanzata” con apposita selezione di “istante temporale” o “periodo di tempo” da parte degli utenti.</a:t>
            </a:r>
            <a:endParaRPr lang="en-US" dirty="0"/>
          </a:p>
          <a:p>
            <a:endParaRPr lang="en-US" dirty="0"/>
          </a:p>
        </p:txBody>
      </p:sp>
      <p:sp>
        <p:nvSpPr>
          <p:cNvPr id="3" name="CasellaDiTesto 2">
            <a:extLst>
              <a:ext uri="{FF2B5EF4-FFF2-40B4-BE49-F238E27FC236}">
                <a16:creationId xmlns:a16="http://schemas.microsoft.com/office/drawing/2014/main" id="{AC00AA09-82F4-489E-BAFF-B0E3556793A8}"/>
              </a:ext>
            </a:extLst>
          </p:cNvPr>
          <p:cNvSpPr txBox="1"/>
          <p:nvPr/>
        </p:nvSpPr>
        <p:spPr>
          <a:xfrm>
            <a:off x="10739418" y="6282196"/>
            <a:ext cx="585866" cy="369332"/>
          </a:xfrm>
          <a:prstGeom prst="rect">
            <a:avLst/>
          </a:prstGeom>
          <a:noFill/>
        </p:spPr>
        <p:txBody>
          <a:bodyPr wrap="none" rtlCol="0">
            <a:spAutoFit/>
          </a:bodyPr>
          <a:lstStyle/>
          <a:p>
            <a:r>
              <a:rPr lang="it-IT" dirty="0">
                <a:solidFill>
                  <a:srgbClr val="FF0000"/>
                </a:solidFill>
              </a:rPr>
              <a:t>new</a:t>
            </a:r>
            <a:endParaRPr lang="en-US" dirty="0">
              <a:solidFill>
                <a:srgbClr val="FF0000"/>
              </a:solidFill>
            </a:endParaRPr>
          </a:p>
        </p:txBody>
      </p:sp>
    </p:spTree>
    <p:extLst>
      <p:ext uri="{BB962C8B-B14F-4D97-AF65-F5344CB8AC3E}">
        <p14:creationId xmlns:p14="http://schemas.microsoft.com/office/powerpoint/2010/main" val="3546727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 newspaper&#10;&#10;Description automatically generated">
            <a:extLst>
              <a:ext uri="{FF2B5EF4-FFF2-40B4-BE49-F238E27FC236}">
                <a16:creationId xmlns:a16="http://schemas.microsoft.com/office/drawing/2014/main" id="{46C57F5F-E47F-40E4-8BD0-1D390EE44248}"/>
              </a:ext>
            </a:extLst>
          </p:cNvPr>
          <p:cNvPicPr>
            <a:picLocks noChangeAspect="1"/>
          </p:cNvPicPr>
          <p:nvPr/>
        </p:nvPicPr>
        <p:blipFill rotWithShape="1">
          <a:blip r:embed="rId2">
            <a:extLst>
              <a:ext uri="{28A0092B-C50C-407E-A947-70E740481C1C}">
                <a14:useLocalDpi xmlns:a14="http://schemas.microsoft.com/office/drawing/2010/main" val="0"/>
              </a:ext>
            </a:extLst>
          </a:blip>
          <a:srcRect r="2021"/>
          <a:stretch/>
        </p:blipFill>
        <p:spPr>
          <a:xfrm>
            <a:off x="123217" y="1271989"/>
            <a:ext cx="11945566" cy="5131143"/>
          </a:xfrm>
          <a:prstGeom prst="rect">
            <a:avLst/>
          </a:prstGeom>
        </p:spPr>
      </p:pic>
      <p:sp>
        <p:nvSpPr>
          <p:cNvPr id="7" name="TextBox 6">
            <a:extLst>
              <a:ext uri="{FF2B5EF4-FFF2-40B4-BE49-F238E27FC236}">
                <a16:creationId xmlns:a16="http://schemas.microsoft.com/office/drawing/2014/main" id="{C46983D7-14F6-4378-966D-91D2CD8B0791}"/>
              </a:ext>
            </a:extLst>
          </p:cNvPr>
          <p:cNvSpPr txBox="1"/>
          <p:nvPr/>
        </p:nvSpPr>
        <p:spPr>
          <a:xfrm>
            <a:off x="389106" y="544749"/>
            <a:ext cx="2808846" cy="369332"/>
          </a:xfrm>
          <a:prstGeom prst="rect">
            <a:avLst/>
          </a:prstGeom>
          <a:noFill/>
        </p:spPr>
        <p:txBody>
          <a:bodyPr wrap="none" rtlCol="0">
            <a:spAutoFit/>
          </a:bodyPr>
          <a:lstStyle/>
          <a:p>
            <a:r>
              <a:rPr lang="it-IT" dirty="0"/>
              <a:t>EDITOR </a:t>
            </a:r>
            <a:r>
              <a:rPr lang="it-IT" dirty="0" err="1"/>
              <a:t>is</a:t>
            </a:r>
            <a:r>
              <a:rPr lang="it-IT" dirty="0"/>
              <a:t> user </a:t>
            </a:r>
            <a:r>
              <a:rPr lang="it-IT" dirty="0" err="1"/>
              <a:t>logged</a:t>
            </a:r>
            <a:r>
              <a:rPr lang="it-IT" dirty="0"/>
              <a:t> check</a:t>
            </a:r>
            <a:endParaRPr lang="en-US" dirty="0"/>
          </a:p>
        </p:txBody>
      </p:sp>
    </p:spTree>
    <p:extLst>
      <p:ext uri="{BB962C8B-B14F-4D97-AF65-F5344CB8AC3E}">
        <p14:creationId xmlns:p14="http://schemas.microsoft.com/office/powerpoint/2010/main" val="4065792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CB0C77DB-B6FB-4662-B7BA-6EB5047913E4}"/>
              </a:ext>
            </a:extLst>
          </p:cNvPr>
          <p:cNvPicPr>
            <a:picLocks noChangeAspect="1"/>
          </p:cNvPicPr>
          <p:nvPr/>
        </p:nvPicPr>
        <p:blipFill rotWithShape="1">
          <a:blip r:embed="rId2">
            <a:extLst>
              <a:ext uri="{28A0092B-C50C-407E-A947-70E740481C1C}">
                <a14:useLocalDpi xmlns:a14="http://schemas.microsoft.com/office/drawing/2010/main" val="0"/>
              </a:ext>
            </a:extLst>
          </a:blip>
          <a:srcRect r="3029" b="2778"/>
          <a:stretch/>
        </p:blipFill>
        <p:spPr>
          <a:xfrm>
            <a:off x="3175857" y="0"/>
            <a:ext cx="5825154" cy="6858000"/>
          </a:xfrm>
          <a:prstGeom prst="rect">
            <a:avLst/>
          </a:prstGeom>
        </p:spPr>
      </p:pic>
      <p:sp>
        <p:nvSpPr>
          <p:cNvPr id="7" name="TextBox 6">
            <a:extLst>
              <a:ext uri="{FF2B5EF4-FFF2-40B4-BE49-F238E27FC236}">
                <a16:creationId xmlns:a16="http://schemas.microsoft.com/office/drawing/2014/main" id="{9055F143-6FC7-4C59-88DD-2DA6759603C3}"/>
              </a:ext>
            </a:extLst>
          </p:cNvPr>
          <p:cNvSpPr txBox="1"/>
          <p:nvPr/>
        </p:nvSpPr>
        <p:spPr>
          <a:xfrm>
            <a:off x="304801" y="342900"/>
            <a:ext cx="2457450" cy="1200329"/>
          </a:xfrm>
          <a:prstGeom prst="rect">
            <a:avLst/>
          </a:prstGeom>
          <a:noFill/>
        </p:spPr>
        <p:txBody>
          <a:bodyPr wrap="square" rtlCol="0">
            <a:spAutoFit/>
          </a:bodyPr>
          <a:lstStyle/>
          <a:p>
            <a:r>
              <a:rPr lang="it-IT" dirty="0"/>
              <a:t>EDITOR</a:t>
            </a:r>
          </a:p>
          <a:p>
            <a:r>
              <a:rPr lang="it-IT" dirty="0"/>
              <a:t>Show editor </a:t>
            </a:r>
            <a:r>
              <a:rPr lang="it-IT" dirty="0" err="1"/>
              <a:t>when</a:t>
            </a:r>
            <a:r>
              <a:rPr lang="it-IT" dirty="0"/>
              <a:t> event </a:t>
            </a:r>
            <a:r>
              <a:rPr lang="it-IT" dirty="0" err="1"/>
              <a:t>is</a:t>
            </a:r>
            <a:r>
              <a:rPr lang="it-IT" dirty="0"/>
              <a:t> </a:t>
            </a:r>
            <a:r>
              <a:rPr lang="it-IT" dirty="0" err="1"/>
              <a:t>chosen</a:t>
            </a:r>
            <a:r>
              <a:rPr lang="it-IT" dirty="0"/>
              <a:t> from </a:t>
            </a:r>
            <a:r>
              <a:rPr lang="it-IT" dirty="0" err="1"/>
              <a:t>editable</a:t>
            </a:r>
            <a:r>
              <a:rPr lang="it-IT" dirty="0"/>
              <a:t> list (in index)</a:t>
            </a:r>
          </a:p>
        </p:txBody>
      </p:sp>
    </p:spTree>
    <p:extLst>
      <p:ext uri="{BB962C8B-B14F-4D97-AF65-F5344CB8AC3E}">
        <p14:creationId xmlns:p14="http://schemas.microsoft.com/office/powerpoint/2010/main" val="32699249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lose up of a window&#10;&#10;Description automatically generated">
            <a:extLst>
              <a:ext uri="{FF2B5EF4-FFF2-40B4-BE49-F238E27FC236}">
                <a16:creationId xmlns:a16="http://schemas.microsoft.com/office/drawing/2014/main" id="{6C304E34-746F-4C2A-B01C-BCFA4B731136}"/>
              </a:ext>
            </a:extLst>
          </p:cNvPr>
          <p:cNvPicPr>
            <a:picLocks noChangeAspect="1"/>
          </p:cNvPicPr>
          <p:nvPr/>
        </p:nvPicPr>
        <p:blipFill rotWithShape="1">
          <a:blip r:embed="rId2">
            <a:extLst>
              <a:ext uri="{28A0092B-C50C-407E-A947-70E740481C1C}">
                <a14:useLocalDpi xmlns:a14="http://schemas.microsoft.com/office/drawing/2010/main" val="0"/>
              </a:ext>
            </a:extLst>
          </a:blip>
          <a:srcRect r="2061" b="3889"/>
          <a:stretch/>
        </p:blipFill>
        <p:spPr>
          <a:xfrm>
            <a:off x="5122650" y="0"/>
            <a:ext cx="5993025" cy="6858000"/>
          </a:xfrm>
          <a:prstGeom prst="rect">
            <a:avLst/>
          </a:prstGeom>
        </p:spPr>
      </p:pic>
      <p:sp>
        <p:nvSpPr>
          <p:cNvPr id="9" name="TextBox 8">
            <a:extLst>
              <a:ext uri="{FF2B5EF4-FFF2-40B4-BE49-F238E27FC236}">
                <a16:creationId xmlns:a16="http://schemas.microsoft.com/office/drawing/2014/main" id="{40E59F84-0504-4598-9366-065354447661}"/>
              </a:ext>
            </a:extLst>
          </p:cNvPr>
          <p:cNvSpPr txBox="1"/>
          <p:nvPr/>
        </p:nvSpPr>
        <p:spPr>
          <a:xfrm>
            <a:off x="666750" y="628650"/>
            <a:ext cx="2061590" cy="923330"/>
          </a:xfrm>
          <a:prstGeom prst="rect">
            <a:avLst/>
          </a:prstGeom>
          <a:noFill/>
        </p:spPr>
        <p:txBody>
          <a:bodyPr wrap="none" rtlCol="0">
            <a:spAutoFit/>
          </a:bodyPr>
          <a:lstStyle/>
          <a:p>
            <a:r>
              <a:rPr lang="it-IT" dirty="0"/>
              <a:t>EDITOR</a:t>
            </a:r>
          </a:p>
          <a:p>
            <a:r>
              <a:rPr lang="it-IT" dirty="0" err="1"/>
              <a:t>Edited</a:t>
            </a:r>
            <a:r>
              <a:rPr lang="it-IT" dirty="0"/>
              <a:t> event </a:t>
            </a:r>
            <a:r>
              <a:rPr lang="it-IT" dirty="0" err="1"/>
              <a:t>submit</a:t>
            </a:r>
            <a:endParaRPr lang="it-IT" dirty="0"/>
          </a:p>
          <a:p>
            <a:r>
              <a:rPr lang="it-IT" dirty="0"/>
              <a:t>(from </a:t>
            </a:r>
            <a:r>
              <a:rPr lang="it-IT" dirty="0" err="1"/>
              <a:t>getEditor</a:t>
            </a:r>
            <a:r>
              <a:rPr lang="it-IT" dirty="0"/>
              <a:t>)</a:t>
            </a:r>
          </a:p>
        </p:txBody>
      </p:sp>
    </p:spTree>
    <p:extLst>
      <p:ext uri="{BB962C8B-B14F-4D97-AF65-F5344CB8AC3E}">
        <p14:creationId xmlns:p14="http://schemas.microsoft.com/office/powerpoint/2010/main" val="3995136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23529CD-E752-42B6-92B4-0A8B6D51D4E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52881" y="1584416"/>
            <a:ext cx="9686238" cy="4840220"/>
          </a:xfrm>
          <a:prstGeom prst="rect">
            <a:avLst/>
          </a:prstGeom>
        </p:spPr>
      </p:pic>
      <p:sp>
        <p:nvSpPr>
          <p:cNvPr id="11" name="TextBox 10">
            <a:extLst>
              <a:ext uri="{FF2B5EF4-FFF2-40B4-BE49-F238E27FC236}">
                <a16:creationId xmlns:a16="http://schemas.microsoft.com/office/drawing/2014/main" id="{B5166BBB-450E-4895-A3C0-5692807B9D9A}"/>
              </a:ext>
            </a:extLst>
          </p:cNvPr>
          <p:cNvSpPr txBox="1"/>
          <p:nvPr/>
        </p:nvSpPr>
        <p:spPr>
          <a:xfrm>
            <a:off x="410547" y="662475"/>
            <a:ext cx="6419284" cy="646331"/>
          </a:xfrm>
          <a:prstGeom prst="rect">
            <a:avLst/>
          </a:prstGeom>
          <a:noFill/>
        </p:spPr>
        <p:txBody>
          <a:bodyPr wrap="square" rtlCol="0">
            <a:spAutoFit/>
          </a:bodyPr>
          <a:lstStyle/>
          <a:p>
            <a:r>
              <a:rPr lang="it-IT" dirty="0"/>
              <a:t>EDITOR</a:t>
            </a:r>
          </a:p>
          <a:p>
            <a:r>
              <a:rPr lang="it-IT" dirty="0"/>
              <a:t>«delete event» </a:t>
            </a:r>
            <a:r>
              <a:rPr lang="it-IT" dirty="0" err="1"/>
              <a:t>submit</a:t>
            </a:r>
            <a:r>
              <a:rPr lang="it-IT" dirty="0"/>
              <a:t> (from index or </a:t>
            </a:r>
            <a:r>
              <a:rPr lang="it-IT" dirty="0" err="1"/>
              <a:t>getEditor</a:t>
            </a:r>
            <a:r>
              <a:rPr lang="it-IT" dirty="0"/>
              <a:t>)</a:t>
            </a:r>
            <a:endParaRPr lang="en-US" dirty="0"/>
          </a:p>
        </p:txBody>
      </p:sp>
      <p:sp>
        <p:nvSpPr>
          <p:cNvPr id="4" name="CasellaDiTesto 3">
            <a:extLst>
              <a:ext uri="{FF2B5EF4-FFF2-40B4-BE49-F238E27FC236}">
                <a16:creationId xmlns:a16="http://schemas.microsoft.com/office/drawing/2014/main" id="{0156699B-9E6B-43AE-8205-CC7A93EEABA0}"/>
              </a:ext>
            </a:extLst>
          </p:cNvPr>
          <p:cNvSpPr txBox="1"/>
          <p:nvPr/>
        </p:nvSpPr>
        <p:spPr>
          <a:xfrm>
            <a:off x="772840" y="6098551"/>
            <a:ext cx="585866" cy="369332"/>
          </a:xfrm>
          <a:prstGeom prst="rect">
            <a:avLst/>
          </a:prstGeom>
          <a:noFill/>
        </p:spPr>
        <p:txBody>
          <a:bodyPr wrap="none" rtlCol="0">
            <a:spAutoFit/>
          </a:bodyPr>
          <a:lstStyle/>
          <a:p>
            <a:r>
              <a:rPr lang="it-IT" dirty="0">
                <a:solidFill>
                  <a:srgbClr val="FF0000"/>
                </a:solidFill>
              </a:rPr>
              <a:t>new</a:t>
            </a:r>
            <a:endParaRPr lang="en-US" dirty="0">
              <a:solidFill>
                <a:srgbClr val="FF0000"/>
              </a:solidFill>
            </a:endParaRPr>
          </a:p>
        </p:txBody>
      </p:sp>
    </p:spTree>
    <p:extLst>
      <p:ext uri="{BB962C8B-B14F-4D97-AF65-F5344CB8AC3E}">
        <p14:creationId xmlns:p14="http://schemas.microsoft.com/office/powerpoint/2010/main" val="12315875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CBD7806-7920-474F-A8A3-68B3F94B998A}"/>
              </a:ext>
            </a:extLst>
          </p:cNvPr>
          <p:cNvPicPr>
            <a:picLocks noChangeAspect="1"/>
          </p:cNvPicPr>
          <p:nvPr/>
        </p:nvPicPr>
        <p:blipFill rotWithShape="1">
          <a:blip r:embed="rId2">
            <a:extLst>
              <a:ext uri="{28A0092B-C50C-407E-A947-70E740481C1C}">
                <a14:useLocalDpi xmlns:a14="http://schemas.microsoft.com/office/drawing/2010/main" val="0"/>
              </a:ext>
            </a:extLst>
          </a:blip>
          <a:srcRect b="2369"/>
          <a:stretch/>
        </p:blipFill>
        <p:spPr>
          <a:xfrm>
            <a:off x="3963775" y="4159"/>
            <a:ext cx="7502505" cy="6853841"/>
          </a:xfrm>
          <a:prstGeom prst="rect">
            <a:avLst/>
          </a:prstGeom>
        </p:spPr>
      </p:pic>
      <p:sp>
        <p:nvSpPr>
          <p:cNvPr id="7" name="TextBox 6">
            <a:extLst>
              <a:ext uri="{FF2B5EF4-FFF2-40B4-BE49-F238E27FC236}">
                <a16:creationId xmlns:a16="http://schemas.microsoft.com/office/drawing/2014/main" id="{25C258FE-FA47-4F09-900E-91A0DB443C6D}"/>
              </a:ext>
            </a:extLst>
          </p:cNvPr>
          <p:cNvSpPr txBox="1"/>
          <p:nvPr/>
        </p:nvSpPr>
        <p:spPr>
          <a:xfrm>
            <a:off x="409575" y="523875"/>
            <a:ext cx="2080762" cy="923330"/>
          </a:xfrm>
          <a:prstGeom prst="rect">
            <a:avLst/>
          </a:prstGeom>
          <a:noFill/>
        </p:spPr>
        <p:txBody>
          <a:bodyPr wrap="none" rtlCol="0">
            <a:spAutoFit/>
          </a:bodyPr>
          <a:lstStyle/>
          <a:p>
            <a:r>
              <a:rPr lang="it-IT" dirty="0"/>
              <a:t>EDITOR</a:t>
            </a:r>
          </a:p>
          <a:p>
            <a:r>
              <a:rPr lang="it-IT" dirty="0"/>
              <a:t>New event </a:t>
            </a:r>
            <a:r>
              <a:rPr lang="it-IT" dirty="0" err="1"/>
              <a:t>insertion</a:t>
            </a:r>
            <a:endParaRPr lang="it-IT" dirty="0"/>
          </a:p>
          <a:p>
            <a:r>
              <a:rPr lang="it-IT" dirty="0"/>
              <a:t>(from index)</a:t>
            </a:r>
            <a:endParaRPr lang="en-US" dirty="0"/>
          </a:p>
        </p:txBody>
      </p:sp>
    </p:spTree>
    <p:extLst>
      <p:ext uri="{BB962C8B-B14F-4D97-AF65-F5344CB8AC3E}">
        <p14:creationId xmlns:p14="http://schemas.microsoft.com/office/powerpoint/2010/main" val="28786303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DF01C9C-A61D-46C6-AA17-DC9D7289FFA9}"/>
              </a:ext>
            </a:extLst>
          </p:cNvPr>
          <p:cNvSpPr>
            <a:spLocks noGrp="1"/>
          </p:cNvSpPr>
          <p:nvPr>
            <p:ph type="title"/>
          </p:nvPr>
        </p:nvSpPr>
        <p:spPr>
          <a:xfrm>
            <a:off x="3697294" y="2766218"/>
            <a:ext cx="4797412" cy="1325563"/>
          </a:xfrm>
        </p:spPr>
        <p:txBody>
          <a:bodyPr/>
          <a:lstStyle/>
          <a:p>
            <a:pPr algn="ctr"/>
            <a:r>
              <a:rPr lang="it-IT" dirty="0"/>
              <a:t>Client-side events</a:t>
            </a:r>
            <a:endParaRPr lang="en-US" dirty="0"/>
          </a:p>
        </p:txBody>
      </p:sp>
      <p:sp>
        <p:nvSpPr>
          <p:cNvPr id="5" name="CasellaDiTesto 4">
            <a:extLst>
              <a:ext uri="{FF2B5EF4-FFF2-40B4-BE49-F238E27FC236}">
                <a16:creationId xmlns:a16="http://schemas.microsoft.com/office/drawing/2014/main" id="{CEC88A32-3F95-452B-A2B0-90EF17C942D5}"/>
              </a:ext>
            </a:extLst>
          </p:cNvPr>
          <p:cNvSpPr txBox="1"/>
          <p:nvPr/>
        </p:nvSpPr>
        <p:spPr>
          <a:xfrm>
            <a:off x="772840" y="6098551"/>
            <a:ext cx="585866" cy="369332"/>
          </a:xfrm>
          <a:prstGeom prst="rect">
            <a:avLst/>
          </a:prstGeom>
          <a:noFill/>
        </p:spPr>
        <p:txBody>
          <a:bodyPr wrap="none" rtlCol="0">
            <a:spAutoFit/>
          </a:bodyPr>
          <a:lstStyle/>
          <a:p>
            <a:r>
              <a:rPr lang="it-IT" dirty="0">
                <a:solidFill>
                  <a:srgbClr val="FF0000"/>
                </a:solidFill>
              </a:rPr>
              <a:t>new</a:t>
            </a:r>
            <a:endParaRPr lang="en-US" dirty="0">
              <a:solidFill>
                <a:srgbClr val="FF0000"/>
              </a:solidFill>
            </a:endParaRPr>
          </a:p>
        </p:txBody>
      </p:sp>
    </p:spTree>
    <p:extLst>
      <p:ext uri="{BB962C8B-B14F-4D97-AF65-F5344CB8AC3E}">
        <p14:creationId xmlns:p14="http://schemas.microsoft.com/office/powerpoint/2010/main" val="2601162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48B941AA-7170-4333-B6BD-E3D9AC748231}"/>
              </a:ext>
            </a:extLst>
          </p:cNvPr>
          <p:cNvSpPr txBox="1"/>
          <p:nvPr/>
        </p:nvSpPr>
        <p:spPr>
          <a:xfrm>
            <a:off x="539458" y="799622"/>
            <a:ext cx="1806905" cy="1200329"/>
          </a:xfrm>
          <a:prstGeom prst="rect">
            <a:avLst/>
          </a:prstGeom>
          <a:noFill/>
        </p:spPr>
        <p:txBody>
          <a:bodyPr wrap="none" rtlCol="0">
            <a:spAutoFit/>
          </a:bodyPr>
          <a:lstStyle/>
          <a:p>
            <a:r>
              <a:rPr lang="it-IT" dirty="0"/>
              <a:t>EDITOR</a:t>
            </a:r>
            <a:r>
              <a:rPr lang="en-US" dirty="0"/>
              <a:t>/VIEWER</a:t>
            </a:r>
            <a:endParaRPr lang="it-IT" dirty="0"/>
          </a:p>
          <a:p>
            <a:endParaRPr lang="it-IT" dirty="0"/>
          </a:p>
          <a:p>
            <a:r>
              <a:rPr lang="it-IT" dirty="0"/>
              <a:t>Click on CAP field</a:t>
            </a:r>
          </a:p>
          <a:p>
            <a:r>
              <a:rPr lang="it-IT" dirty="0"/>
              <a:t>(</a:t>
            </a:r>
            <a:r>
              <a:rPr lang="it-IT" dirty="0" err="1"/>
              <a:t>GeoTag</a:t>
            </a:r>
            <a:r>
              <a:rPr lang="it-IT" dirty="0"/>
              <a:t>)</a:t>
            </a:r>
          </a:p>
        </p:txBody>
      </p:sp>
      <p:pic>
        <p:nvPicPr>
          <p:cNvPr id="7" name="Immagine 6">
            <a:extLst>
              <a:ext uri="{FF2B5EF4-FFF2-40B4-BE49-F238E27FC236}">
                <a16:creationId xmlns:a16="http://schemas.microsoft.com/office/drawing/2014/main" id="{1920385D-27B2-4E88-A5AE-4EDB1507067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455089" y="0"/>
            <a:ext cx="6661957" cy="6857999"/>
          </a:xfrm>
          <a:prstGeom prst="rect">
            <a:avLst/>
          </a:prstGeom>
        </p:spPr>
      </p:pic>
    </p:spTree>
    <p:extLst>
      <p:ext uri="{BB962C8B-B14F-4D97-AF65-F5344CB8AC3E}">
        <p14:creationId xmlns:p14="http://schemas.microsoft.com/office/powerpoint/2010/main" val="285185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5A51738B-22EF-4C37-8EF5-56EDA80184B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13604" y="1115740"/>
            <a:ext cx="11164791" cy="4626520"/>
          </a:xfrm>
          <a:prstGeom prst="rect">
            <a:avLst/>
          </a:prstGeom>
        </p:spPr>
      </p:pic>
      <p:sp>
        <p:nvSpPr>
          <p:cNvPr id="7" name="CasellaDiTesto 6">
            <a:extLst>
              <a:ext uri="{FF2B5EF4-FFF2-40B4-BE49-F238E27FC236}">
                <a16:creationId xmlns:a16="http://schemas.microsoft.com/office/drawing/2014/main" id="{DD994B57-26E7-4081-87D3-2F61D1C5B7BA}"/>
              </a:ext>
            </a:extLst>
          </p:cNvPr>
          <p:cNvSpPr txBox="1"/>
          <p:nvPr/>
        </p:nvSpPr>
        <p:spPr>
          <a:xfrm>
            <a:off x="513604" y="459367"/>
            <a:ext cx="6864700" cy="369332"/>
          </a:xfrm>
          <a:prstGeom prst="rect">
            <a:avLst/>
          </a:prstGeom>
          <a:noFill/>
        </p:spPr>
        <p:txBody>
          <a:bodyPr wrap="none" rtlCol="0">
            <a:spAutoFit/>
          </a:bodyPr>
          <a:lstStyle/>
          <a:p>
            <a:r>
              <a:rPr lang="it-IT" dirty="0"/>
              <a:t>EDITOR/VIEWER Bounds </a:t>
            </a:r>
            <a:r>
              <a:rPr lang="it-IT" dirty="0" err="1"/>
              <a:t>drawn</a:t>
            </a:r>
            <a:r>
              <a:rPr lang="it-IT" dirty="0"/>
              <a:t> on </a:t>
            </a:r>
            <a:r>
              <a:rPr lang="it-IT" dirty="0" err="1"/>
              <a:t>map</a:t>
            </a:r>
            <a:r>
              <a:rPr lang="it-IT" dirty="0"/>
              <a:t> (Reverse </a:t>
            </a:r>
            <a:r>
              <a:rPr lang="it-IT" dirty="0" err="1"/>
              <a:t>GeoTag</a:t>
            </a:r>
            <a:r>
              <a:rPr lang="it-IT" dirty="0"/>
              <a:t> </a:t>
            </a:r>
            <a:r>
              <a:rPr lang="it-IT" dirty="0" err="1"/>
              <a:t>given</a:t>
            </a:r>
            <a:r>
              <a:rPr lang="it-IT" dirty="0"/>
              <a:t> bounds)</a:t>
            </a:r>
            <a:endParaRPr lang="en-US" dirty="0"/>
          </a:p>
        </p:txBody>
      </p:sp>
    </p:spTree>
    <p:extLst>
      <p:ext uri="{BB962C8B-B14F-4D97-AF65-F5344CB8AC3E}">
        <p14:creationId xmlns:p14="http://schemas.microsoft.com/office/powerpoint/2010/main" val="20547022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3A36BA7C-24EE-4165-A9A2-4C7137A4C9B2}"/>
              </a:ext>
            </a:extLst>
          </p:cNvPr>
          <p:cNvSpPr txBox="1"/>
          <p:nvPr/>
        </p:nvSpPr>
        <p:spPr>
          <a:xfrm>
            <a:off x="520328" y="413202"/>
            <a:ext cx="5742021" cy="369332"/>
          </a:xfrm>
          <a:prstGeom prst="rect">
            <a:avLst/>
          </a:prstGeom>
          <a:noFill/>
        </p:spPr>
        <p:txBody>
          <a:bodyPr wrap="none" rtlCol="0">
            <a:spAutoFit/>
          </a:bodyPr>
          <a:lstStyle/>
          <a:p>
            <a:r>
              <a:rPr lang="it-IT" dirty="0"/>
              <a:t>EDITOR/VIEWER Click on </a:t>
            </a:r>
            <a:r>
              <a:rPr lang="it-IT" dirty="0" err="1"/>
              <a:t>map</a:t>
            </a:r>
            <a:r>
              <a:rPr lang="it-IT" dirty="0"/>
              <a:t> (Reverse </a:t>
            </a:r>
            <a:r>
              <a:rPr lang="it-IT" dirty="0" err="1"/>
              <a:t>GeoTag</a:t>
            </a:r>
            <a:r>
              <a:rPr lang="it-IT" dirty="0"/>
              <a:t> </a:t>
            </a:r>
            <a:r>
              <a:rPr lang="it-IT" dirty="0" err="1"/>
              <a:t>given</a:t>
            </a:r>
            <a:r>
              <a:rPr lang="it-IT" dirty="0"/>
              <a:t> point)</a:t>
            </a:r>
            <a:endParaRPr lang="en-US" dirty="0"/>
          </a:p>
        </p:txBody>
      </p:sp>
      <p:pic>
        <p:nvPicPr>
          <p:cNvPr id="7" name="Immagine 6">
            <a:extLst>
              <a:ext uri="{FF2B5EF4-FFF2-40B4-BE49-F238E27FC236}">
                <a16:creationId xmlns:a16="http://schemas.microsoft.com/office/drawing/2014/main" id="{78AF44D4-8F71-4D8D-8128-E4DC50E1CD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45308" y="1349085"/>
            <a:ext cx="10101383" cy="4159829"/>
          </a:xfrm>
          <a:prstGeom prst="rect">
            <a:avLst/>
          </a:prstGeom>
        </p:spPr>
      </p:pic>
    </p:spTree>
    <p:extLst>
      <p:ext uri="{BB962C8B-B14F-4D97-AF65-F5344CB8AC3E}">
        <p14:creationId xmlns:p14="http://schemas.microsoft.com/office/powerpoint/2010/main" val="15408249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52D1CF15-347F-4F45-8328-C6F93A4D7F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5617" y="771388"/>
            <a:ext cx="5955441" cy="6030273"/>
          </a:xfrm>
          <a:prstGeom prst="rect">
            <a:avLst/>
          </a:prstGeom>
        </p:spPr>
      </p:pic>
      <p:sp>
        <p:nvSpPr>
          <p:cNvPr id="7" name="CasellaDiTesto 6">
            <a:extLst>
              <a:ext uri="{FF2B5EF4-FFF2-40B4-BE49-F238E27FC236}">
                <a16:creationId xmlns:a16="http://schemas.microsoft.com/office/drawing/2014/main" id="{A48FC926-A6B3-4D29-A473-BB41E497EEDE}"/>
              </a:ext>
            </a:extLst>
          </p:cNvPr>
          <p:cNvSpPr txBox="1"/>
          <p:nvPr/>
        </p:nvSpPr>
        <p:spPr>
          <a:xfrm>
            <a:off x="333691" y="402056"/>
            <a:ext cx="7947176" cy="369332"/>
          </a:xfrm>
          <a:prstGeom prst="rect">
            <a:avLst/>
          </a:prstGeom>
          <a:noFill/>
        </p:spPr>
        <p:txBody>
          <a:bodyPr wrap="none" rtlCol="0">
            <a:spAutoFit/>
          </a:bodyPr>
          <a:lstStyle/>
          <a:p>
            <a:r>
              <a:rPr lang="it-IT" dirty="0"/>
              <a:t>VIEWER </a:t>
            </a:r>
            <a:r>
              <a:rPr lang="it-IT" dirty="0" err="1"/>
              <a:t>RecentSearch</a:t>
            </a:r>
            <a:r>
              <a:rPr lang="it-IT" dirty="0"/>
              <a:t> </a:t>
            </a:r>
            <a:r>
              <a:rPr lang="it-IT" dirty="0" err="1"/>
              <a:t>istantiation</a:t>
            </a:r>
            <a:r>
              <a:rPr lang="it-IT" dirty="0"/>
              <a:t> (on </a:t>
            </a:r>
            <a:r>
              <a:rPr lang="it-IT" dirty="0" err="1"/>
              <a:t>AdvancedSearch.jsp</a:t>
            </a:r>
            <a:r>
              <a:rPr lang="it-IT" dirty="0"/>
              <a:t>/</a:t>
            </a:r>
            <a:r>
              <a:rPr lang="it-IT" dirty="0" err="1"/>
              <a:t>SearchCurrent.jsp</a:t>
            </a:r>
            <a:r>
              <a:rPr lang="it-IT" dirty="0"/>
              <a:t> </a:t>
            </a:r>
            <a:r>
              <a:rPr lang="it-IT" dirty="0" err="1"/>
              <a:t>load</a:t>
            </a:r>
            <a:r>
              <a:rPr lang="it-IT" dirty="0"/>
              <a:t>)</a:t>
            </a:r>
            <a:endParaRPr lang="en-US" dirty="0"/>
          </a:p>
        </p:txBody>
      </p:sp>
    </p:spTree>
    <p:extLst>
      <p:ext uri="{BB962C8B-B14F-4D97-AF65-F5344CB8AC3E}">
        <p14:creationId xmlns:p14="http://schemas.microsoft.com/office/powerpoint/2010/main" val="3218853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1C95BE5-AAEE-42E1-B276-13560E6E3415}"/>
              </a:ext>
            </a:extLst>
          </p:cNvPr>
          <p:cNvSpPr txBox="1"/>
          <p:nvPr/>
        </p:nvSpPr>
        <p:spPr>
          <a:xfrm>
            <a:off x="492967" y="1233044"/>
            <a:ext cx="11206065" cy="5262979"/>
          </a:xfrm>
          <a:prstGeom prst="rect">
            <a:avLst/>
          </a:prstGeom>
          <a:noFill/>
        </p:spPr>
        <p:txBody>
          <a:bodyPr wrap="square" rtlCol="0">
            <a:spAutoFit/>
          </a:bodyPr>
          <a:lstStyle/>
          <a:p>
            <a:r>
              <a:rPr lang="it-IT" sz="1600" dirty="0"/>
              <a:t>All’apertura della pagina principale all’utente sarà richiesto di inserire il CAP della propria residenza, affinché possa usufruire delle funzionalità aggiuntive fornite dal portale una volta conosciuta la posizione dell’utente, come il poter mostrare in ogni pagina un “</a:t>
            </a:r>
            <a:r>
              <a:rPr lang="it-IT" sz="1600" dirty="0" err="1"/>
              <a:t>header</a:t>
            </a:r>
            <a:r>
              <a:rPr lang="it-IT" sz="1600" dirty="0"/>
              <a:t>” con le informazioni sulle allerte in corso nel proprio CAP di residenza.</a:t>
            </a:r>
            <a:endParaRPr lang="en-US" sz="1600" dirty="0"/>
          </a:p>
          <a:p>
            <a:r>
              <a:rPr lang="it-IT" sz="1600" dirty="0"/>
              <a:t>L’utente può scegliere se rendere il CAP inserito predefinito o meno; nel primo caso viene memorizzato un cookie e ad ogni apertura del portale gli verranno mostrate automaticamente le allerte correnti al proprio CAP (ricerca corrente); altrimenti il CAP della residenza avrà validità limitatamente alla sessione. In caso di connessioni successive verrà richiesta ogni volta l’immissione del CAP della propria residenza.</a:t>
            </a:r>
            <a:endParaRPr lang="en-US" sz="1600" dirty="0"/>
          </a:p>
          <a:p>
            <a:r>
              <a:rPr lang="it-IT" sz="1600" dirty="0"/>
              <a:t>L’immissione di un CAP di residenza sovrascrive il precedente se scelto come predefinito o rimuove semplicemente il precedente se non impostato come predefinito (viene interpretato come segno di “nuova residenza” e rimosso il cookie relativo al precedente).</a:t>
            </a:r>
            <a:endParaRPr lang="en-US" sz="1600" dirty="0"/>
          </a:p>
          <a:p>
            <a:r>
              <a:rPr lang="it-IT" sz="1600" dirty="0"/>
              <a:t>L’utente può scegliere anche di non inserire il proprio CAP di residenza e passare direttamente alla ricerca eventi correnti o ricerca avanzata (di cui successivamente), non sfruttando però le funzionalità aggiuntive.</a:t>
            </a:r>
            <a:endParaRPr lang="en-US" sz="1600" dirty="0"/>
          </a:p>
          <a:p>
            <a:r>
              <a:rPr lang="it-IT" sz="1600" dirty="0"/>
              <a:t> </a:t>
            </a:r>
            <a:endParaRPr lang="en-US" sz="1600" dirty="0"/>
          </a:p>
          <a:p>
            <a:r>
              <a:rPr lang="it-IT" sz="1600" dirty="0"/>
              <a:t>Gli utenti, mediante la ricerca avanzata, possono cercare gli eventi per istante temporale, per periodo di tempo, per tipo, per CAP e per altri parametri, e/o una combinazione di questi. Vi è anche la possibilità di effettuare una ricerca a livello nazionale.</a:t>
            </a:r>
            <a:endParaRPr lang="en-US" sz="1600" dirty="0"/>
          </a:p>
          <a:p>
            <a:r>
              <a:rPr lang="it-IT" sz="1600" dirty="0"/>
              <a:t>Gli utenti, mediante ricerca corrente, possono cercare gli eventi in corso per CAP.</a:t>
            </a:r>
          </a:p>
          <a:p>
            <a:r>
              <a:rPr lang="it-IT" sz="1600" dirty="0"/>
              <a:t>Le ricerche effettuate sia mediante ricerca avanzata che mediante ricerca corrente sono memorizzate e visualizzate in un apposito campo alla successiva apertura delle rispettive pagine.</a:t>
            </a:r>
            <a:endParaRPr lang="en-US" sz="1600" dirty="0"/>
          </a:p>
          <a:p>
            <a:r>
              <a:rPr lang="it-IT" sz="1600" dirty="0"/>
              <a:t>In tutte le pagine di visualizzazione eventi l’utente può, con un apposito comando, visualizzare i CAP coinvolti dall’evento sulla mappa.</a:t>
            </a:r>
            <a:endParaRPr lang="en-US" sz="1600" dirty="0"/>
          </a:p>
          <a:p>
            <a:r>
              <a:rPr lang="it-IT" sz="1600" dirty="0"/>
              <a:t>L’utente può, nelle schermate di inserimento CAP, fare click su un punto della mappa per ottenere automaticamente il o i CAP relativi a quel punto, che apparirà nell’/gli apposito/i campo/i CAP nella pagina. Vi è inoltre la possibilità, allo stesso modo, di ottenere i CAP relativi a una zona delimitata mediante confini disegnati trascinando col tasto destro del mouse.</a:t>
            </a:r>
            <a:endParaRPr lang="en-US" sz="1600" dirty="0"/>
          </a:p>
        </p:txBody>
      </p:sp>
      <p:sp>
        <p:nvSpPr>
          <p:cNvPr id="5" name="TextBox 4">
            <a:extLst>
              <a:ext uri="{FF2B5EF4-FFF2-40B4-BE49-F238E27FC236}">
                <a16:creationId xmlns:a16="http://schemas.microsoft.com/office/drawing/2014/main" id="{F7AFF669-F34C-440B-AF8F-0E64A540A4F1}"/>
              </a:ext>
            </a:extLst>
          </p:cNvPr>
          <p:cNvSpPr txBox="1"/>
          <p:nvPr/>
        </p:nvSpPr>
        <p:spPr>
          <a:xfrm>
            <a:off x="492967" y="531740"/>
            <a:ext cx="2203680" cy="369332"/>
          </a:xfrm>
          <a:prstGeom prst="rect">
            <a:avLst/>
          </a:prstGeom>
          <a:noFill/>
        </p:spPr>
        <p:txBody>
          <a:bodyPr wrap="none" rtlCol="0">
            <a:spAutoFit/>
          </a:bodyPr>
          <a:lstStyle/>
          <a:p>
            <a:r>
              <a:rPr lang="it-IT" b="1" dirty="0"/>
              <a:t>Per l’utente (</a:t>
            </a:r>
            <a:r>
              <a:rPr lang="it-IT" b="1" dirty="0" err="1"/>
              <a:t>viewer</a:t>
            </a:r>
            <a:r>
              <a:rPr lang="it-IT" b="1" dirty="0"/>
              <a:t>):</a:t>
            </a:r>
            <a:endParaRPr lang="en-US" b="1" dirty="0"/>
          </a:p>
        </p:txBody>
      </p:sp>
      <p:sp>
        <p:nvSpPr>
          <p:cNvPr id="6" name="CasellaDiTesto 5">
            <a:extLst>
              <a:ext uri="{FF2B5EF4-FFF2-40B4-BE49-F238E27FC236}">
                <a16:creationId xmlns:a16="http://schemas.microsoft.com/office/drawing/2014/main" id="{0DC2D763-4AD3-40C3-8A30-D92AE4B0538C}"/>
              </a:ext>
            </a:extLst>
          </p:cNvPr>
          <p:cNvSpPr txBox="1"/>
          <p:nvPr/>
        </p:nvSpPr>
        <p:spPr>
          <a:xfrm>
            <a:off x="10739418" y="6282196"/>
            <a:ext cx="585866" cy="369332"/>
          </a:xfrm>
          <a:prstGeom prst="rect">
            <a:avLst/>
          </a:prstGeom>
          <a:noFill/>
        </p:spPr>
        <p:txBody>
          <a:bodyPr wrap="none" rtlCol="0">
            <a:spAutoFit/>
          </a:bodyPr>
          <a:lstStyle/>
          <a:p>
            <a:r>
              <a:rPr lang="it-IT" dirty="0">
                <a:solidFill>
                  <a:srgbClr val="FF0000"/>
                </a:solidFill>
              </a:rPr>
              <a:t>new</a:t>
            </a:r>
            <a:endParaRPr lang="en-US" dirty="0">
              <a:solidFill>
                <a:srgbClr val="FF0000"/>
              </a:solidFill>
            </a:endParaRPr>
          </a:p>
        </p:txBody>
      </p:sp>
    </p:spTree>
    <p:extLst>
      <p:ext uri="{BB962C8B-B14F-4D97-AF65-F5344CB8AC3E}">
        <p14:creationId xmlns:p14="http://schemas.microsoft.com/office/powerpoint/2010/main" val="33298729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quotidiano&#10;&#10;Descrizione generata automaticamente">
            <a:extLst>
              <a:ext uri="{FF2B5EF4-FFF2-40B4-BE49-F238E27FC236}">
                <a16:creationId xmlns:a16="http://schemas.microsoft.com/office/drawing/2014/main" id="{CE1B4E81-CA9E-49E2-B553-E98853BD64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20960"/>
            <a:ext cx="12192000" cy="3816079"/>
          </a:xfrm>
          <a:prstGeom prst="rect">
            <a:avLst/>
          </a:prstGeom>
        </p:spPr>
      </p:pic>
      <p:sp>
        <p:nvSpPr>
          <p:cNvPr id="7" name="CasellaDiTesto 6">
            <a:extLst>
              <a:ext uri="{FF2B5EF4-FFF2-40B4-BE49-F238E27FC236}">
                <a16:creationId xmlns:a16="http://schemas.microsoft.com/office/drawing/2014/main" id="{1C60E6A2-14DD-43C2-8EA5-17A83C38A4B8}"/>
              </a:ext>
            </a:extLst>
          </p:cNvPr>
          <p:cNvSpPr txBox="1"/>
          <p:nvPr/>
        </p:nvSpPr>
        <p:spPr>
          <a:xfrm>
            <a:off x="462939" y="612151"/>
            <a:ext cx="8558369" cy="369332"/>
          </a:xfrm>
          <a:prstGeom prst="rect">
            <a:avLst/>
          </a:prstGeom>
          <a:noFill/>
        </p:spPr>
        <p:txBody>
          <a:bodyPr wrap="none" rtlCol="0">
            <a:spAutoFit/>
          </a:bodyPr>
          <a:lstStyle/>
          <a:p>
            <a:r>
              <a:rPr lang="it-IT" dirty="0"/>
              <a:t>VIEWER Store </a:t>
            </a:r>
            <a:r>
              <a:rPr lang="it-IT" dirty="0" err="1"/>
              <a:t>current</a:t>
            </a:r>
            <a:r>
              <a:rPr lang="it-IT" dirty="0"/>
              <a:t> </a:t>
            </a:r>
            <a:r>
              <a:rPr lang="it-IT" dirty="0" err="1"/>
              <a:t>search</a:t>
            </a:r>
            <a:r>
              <a:rPr lang="it-IT" dirty="0"/>
              <a:t> </a:t>
            </a:r>
            <a:r>
              <a:rPr lang="it-IT" dirty="0" err="1"/>
              <a:t>as</a:t>
            </a:r>
            <a:r>
              <a:rPr lang="it-IT" dirty="0"/>
              <a:t> </a:t>
            </a:r>
            <a:r>
              <a:rPr lang="it-IT" dirty="0" err="1"/>
              <a:t>recent</a:t>
            </a:r>
            <a:r>
              <a:rPr lang="it-IT" dirty="0"/>
              <a:t> (on </a:t>
            </a:r>
            <a:r>
              <a:rPr lang="it-IT" dirty="0" err="1"/>
              <a:t>AdvancedSearch.jsp</a:t>
            </a:r>
            <a:r>
              <a:rPr lang="it-IT" dirty="0"/>
              <a:t>/</a:t>
            </a:r>
            <a:r>
              <a:rPr lang="it-IT" dirty="0" err="1"/>
              <a:t>SearchCurrent.jsp</a:t>
            </a:r>
            <a:r>
              <a:rPr lang="it-IT" dirty="0"/>
              <a:t> </a:t>
            </a:r>
            <a:r>
              <a:rPr lang="it-IT" dirty="0" err="1"/>
              <a:t>submit</a:t>
            </a:r>
            <a:r>
              <a:rPr lang="it-IT" dirty="0"/>
              <a:t>)</a:t>
            </a:r>
            <a:endParaRPr lang="en-US" dirty="0"/>
          </a:p>
        </p:txBody>
      </p:sp>
    </p:spTree>
    <p:extLst>
      <p:ext uri="{BB962C8B-B14F-4D97-AF65-F5344CB8AC3E}">
        <p14:creationId xmlns:p14="http://schemas.microsoft.com/office/powerpoint/2010/main" val="2514641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0A5F0E43-8768-4AD4-BEBE-98FAC9A9D3F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62071" y="1004737"/>
            <a:ext cx="10177380" cy="5853263"/>
          </a:xfrm>
          <a:prstGeom prst="rect">
            <a:avLst/>
          </a:prstGeom>
        </p:spPr>
      </p:pic>
      <p:sp>
        <p:nvSpPr>
          <p:cNvPr id="8" name="CasellaDiTesto 7">
            <a:extLst>
              <a:ext uri="{FF2B5EF4-FFF2-40B4-BE49-F238E27FC236}">
                <a16:creationId xmlns:a16="http://schemas.microsoft.com/office/drawing/2014/main" id="{6658E36E-C13D-4944-A51D-38C43493872F}"/>
              </a:ext>
            </a:extLst>
          </p:cNvPr>
          <p:cNvSpPr txBox="1"/>
          <p:nvPr/>
        </p:nvSpPr>
        <p:spPr>
          <a:xfrm>
            <a:off x="474561" y="374417"/>
            <a:ext cx="8566256" cy="369332"/>
          </a:xfrm>
          <a:prstGeom prst="rect">
            <a:avLst/>
          </a:prstGeom>
          <a:noFill/>
        </p:spPr>
        <p:txBody>
          <a:bodyPr wrap="none" rtlCol="0">
            <a:spAutoFit/>
          </a:bodyPr>
          <a:lstStyle/>
          <a:p>
            <a:r>
              <a:rPr lang="it-IT" dirty="0"/>
              <a:t>VIEWER Click on </a:t>
            </a:r>
            <a:r>
              <a:rPr lang="it-IT" dirty="0" err="1"/>
              <a:t>recent</a:t>
            </a:r>
            <a:r>
              <a:rPr lang="it-IT" dirty="0"/>
              <a:t> </a:t>
            </a:r>
            <a:r>
              <a:rPr lang="it-IT" dirty="0" err="1"/>
              <a:t>search</a:t>
            </a:r>
            <a:r>
              <a:rPr lang="it-IT" dirty="0"/>
              <a:t> item – </a:t>
            </a:r>
            <a:r>
              <a:rPr lang="it-IT" dirty="0" err="1"/>
              <a:t>search</a:t>
            </a:r>
            <a:r>
              <a:rPr lang="it-IT" dirty="0"/>
              <a:t> </a:t>
            </a:r>
            <a:r>
              <a:rPr lang="it-IT" dirty="0" err="1"/>
              <a:t>environment</a:t>
            </a:r>
            <a:r>
              <a:rPr lang="it-IT" dirty="0"/>
              <a:t> </a:t>
            </a:r>
            <a:r>
              <a:rPr lang="it-IT" dirty="0" err="1"/>
              <a:t>restore</a:t>
            </a:r>
            <a:r>
              <a:rPr lang="it-IT" dirty="0"/>
              <a:t> (in </a:t>
            </a:r>
            <a:r>
              <a:rPr lang="it-IT" dirty="0" err="1"/>
              <a:t>AdvancedSearch.jsp</a:t>
            </a:r>
            <a:r>
              <a:rPr lang="it-IT" dirty="0"/>
              <a:t>)</a:t>
            </a:r>
            <a:endParaRPr lang="en-US" dirty="0"/>
          </a:p>
        </p:txBody>
      </p:sp>
    </p:spTree>
    <p:extLst>
      <p:ext uri="{BB962C8B-B14F-4D97-AF65-F5344CB8AC3E}">
        <p14:creationId xmlns:p14="http://schemas.microsoft.com/office/powerpoint/2010/main" val="15975828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computer&#10;&#10;Descrizione generata automaticamente">
            <a:extLst>
              <a:ext uri="{FF2B5EF4-FFF2-40B4-BE49-F238E27FC236}">
                <a16:creationId xmlns:a16="http://schemas.microsoft.com/office/drawing/2014/main" id="{E043DDB4-9753-413A-8786-A091491FEF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195" y="968240"/>
            <a:ext cx="11120736" cy="5767914"/>
          </a:xfrm>
          <a:prstGeom prst="rect">
            <a:avLst/>
          </a:prstGeom>
        </p:spPr>
      </p:pic>
      <p:sp>
        <p:nvSpPr>
          <p:cNvPr id="7" name="CasellaDiTesto 6">
            <a:extLst>
              <a:ext uri="{FF2B5EF4-FFF2-40B4-BE49-F238E27FC236}">
                <a16:creationId xmlns:a16="http://schemas.microsoft.com/office/drawing/2014/main" id="{354D7CD6-2FA9-43ED-A344-37F39C54E46D}"/>
              </a:ext>
            </a:extLst>
          </p:cNvPr>
          <p:cNvSpPr txBox="1"/>
          <p:nvPr/>
        </p:nvSpPr>
        <p:spPr>
          <a:xfrm>
            <a:off x="474561" y="374417"/>
            <a:ext cx="8357737" cy="369332"/>
          </a:xfrm>
          <a:prstGeom prst="rect">
            <a:avLst/>
          </a:prstGeom>
          <a:noFill/>
        </p:spPr>
        <p:txBody>
          <a:bodyPr wrap="none" rtlCol="0">
            <a:spAutoFit/>
          </a:bodyPr>
          <a:lstStyle/>
          <a:p>
            <a:r>
              <a:rPr lang="it-IT" dirty="0"/>
              <a:t>VIEWER Click on </a:t>
            </a:r>
            <a:r>
              <a:rPr lang="it-IT" dirty="0" err="1"/>
              <a:t>recent</a:t>
            </a:r>
            <a:r>
              <a:rPr lang="it-IT" dirty="0"/>
              <a:t> </a:t>
            </a:r>
            <a:r>
              <a:rPr lang="it-IT" dirty="0" err="1"/>
              <a:t>search</a:t>
            </a:r>
            <a:r>
              <a:rPr lang="it-IT" dirty="0"/>
              <a:t> item – </a:t>
            </a:r>
            <a:r>
              <a:rPr lang="it-IT" dirty="0" err="1"/>
              <a:t>search</a:t>
            </a:r>
            <a:r>
              <a:rPr lang="it-IT" dirty="0"/>
              <a:t> </a:t>
            </a:r>
            <a:r>
              <a:rPr lang="it-IT" dirty="0" err="1"/>
              <a:t>environment</a:t>
            </a:r>
            <a:r>
              <a:rPr lang="it-IT" dirty="0"/>
              <a:t> </a:t>
            </a:r>
            <a:r>
              <a:rPr lang="it-IT" dirty="0" err="1"/>
              <a:t>restore</a:t>
            </a:r>
            <a:r>
              <a:rPr lang="it-IT" dirty="0"/>
              <a:t> (in </a:t>
            </a:r>
            <a:r>
              <a:rPr lang="it-IT" dirty="0" err="1"/>
              <a:t>SearchCurrent.jsp</a:t>
            </a:r>
            <a:r>
              <a:rPr lang="it-IT" dirty="0"/>
              <a:t>)</a:t>
            </a:r>
            <a:endParaRPr lang="en-US" dirty="0"/>
          </a:p>
        </p:txBody>
      </p:sp>
    </p:spTree>
    <p:extLst>
      <p:ext uri="{BB962C8B-B14F-4D97-AF65-F5344CB8AC3E}">
        <p14:creationId xmlns:p14="http://schemas.microsoft.com/office/powerpoint/2010/main" val="7246077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testo, quotidiano&#10;&#10;Descrizione generata automaticamente">
            <a:extLst>
              <a:ext uri="{FF2B5EF4-FFF2-40B4-BE49-F238E27FC236}">
                <a16:creationId xmlns:a16="http://schemas.microsoft.com/office/drawing/2014/main" id="{E6D0D87F-3217-4D37-A588-3993C4FE00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370" y="1020563"/>
            <a:ext cx="11169259" cy="5531383"/>
          </a:xfrm>
          <a:prstGeom prst="rect">
            <a:avLst/>
          </a:prstGeom>
        </p:spPr>
      </p:pic>
      <p:sp>
        <p:nvSpPr>
          <p:cNvPr id="7" name="CasellaDiTesto 6">
            <a:extLst>
              <a:ext uri="{FF2B5EF4-FFF2-40B4-BE49-F238E27FC236}">
                <a16:creationId xmlns:a16="http://schemas.microsoft.com/office/drawing/2014/main" id="{D168E06C-ACB2-46C0-B0B3-157455E14331}"/>
              </a:ext>
            </a:extLst>
          </p:cNvPr>
          <p:cNvSpPr txBox="1"/>
          <p:nvPr/>
        </p:nvSpPr>
        <p:spPr>
          <a:xfrm>
            <a:off x="446366" y="420364"/>
            <a:ext cx="4648132" cy="369332"/>
          </a:xfrm>
          <a:prstGeom prst="rect">
            <a:avLst/>
          </a:prstGeom>
          <a:noFill/>
        </p:spPr>
        <p:txBody>
          <a:bodyPr wrap="none" rtlCol="0">
            <a:spAutoFit/>
          </a:bodyPr>
          <a:lstStyle/>
          <a:p>
            <a:r>
              <a:rPr lang="it-IT" dirty="0"/>
              <a:t>VIEWER/EDITOR User </a:t>
            </a:r>
            <a:r>
              <a:rPr lang="it-IT" dirty="0" err="1"/>
              <a:t>writes</a:t>
            </a:r>
            <a:r>
              <a:rPr lang="it-IT" dirty="0"/>
              <a:t> </a:t>
            </a:r>
            <a:r>
              <a:rPr lang="it-IT" dirty="0" err="1"/>
              <a:t>into</a:t>
            </a:r>
            <a:r>
              <a:rPr lang="it-IT" dirty="0"/>
              <a:t> </a:t>
            </a:r>
            <a:r>
              <a:rPr lang="it-IT" dirty="0" err="1"/>
              <a:t>cap</a:t>
            </a:r>
            <a:r>
              <a:rPr lang="it-IT" dirty="0"/>
              <a:t> input field</a:t>
            </a:r>
            <a:endParaRPr lang="en-US" dirty="0"/>
          </a:p>
        </p:txBody>
      </p:sp>
    </p:spTree>
    <p:extLst>
      <p:ext uri="{BB962C8B-B14F-4D97-AF65-F5344CB8AC3E}">
        <p14:creationId xmlns:p14="http://schemas.microsoft.com/office/powerpoint/2010/main" val="6600926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E6D0D87F-3217-4D37-A588-3993C4FE00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128800" y="1192730"/>
            <a:ext cx="7934397" cy="5531383"/>
          </a:xfrm>
          <a:prstGeom prst="rect">
            <a:avLst/>
          </a:prstGeom>
        </p:spPr>
      </p:pic>
      <p:sp>
        <p:nvSpPr>
          <p:cNvPr id="7" name="CasellaDiTesto 6">
            <a:extLst>
              <a:ext uri="{FF2B5EF4-FFF2-40B4-BE49-F238E27FC236}">
                <a16:creationId xmlns:a16="http://schemas.microsoft.com/office/drawing/2014/main" id="{D168E06C-ACB2-46C0-B0B3-157455E14331}"/>
              </a:ext>
            </a:extLst>
          </p:cNvPr>
          <p:cNvSpPr txBox="1"/>
          <p:nvPr/>
        </p:nvSpPr>
        <p:spPr>
          <a:xfrm>
            <a:off x="507577" y="374232"/>
            <a:ext cx="11176844" cy="646331"/>
          </a:xfrm>
          <a:prstGeom prst="rect">
            <a:avLst/>
          </a:prstGeom>
          <a:noFill/>
        </p:spPr>
        <p:txBody>
          <a:bodyPr wrap="square" rtlCol="0">
            <a:spAutoFit/>
          </a:bodyPr>
          <a:lstStyle/>
          <a:p>
            <a:r>
              <a:rPr lang="it-IT" dirty="0"/>
              <a:t>VIEWER/EDITOR User </a:t>
            </a:r>
            <a:r>
              <a:rPr lang="it-IT" dirty="0" err="1"/>
              <a:t>writes</a:t>
            </a:r>
            <a:r>
              <a:rPr lang="it-IT" dirty="0"/>
              <a:t> </a:t>
            </a:r>
            <a:r>
              <a:rPr lang="it-IT" dirty="0" err="1"/>
              <a:t>into</a:t>
            </a:r>
            <a:r>
              <a:rPr lang="it-IT" dirty="0"/>
              <a:t> </a:t>
            </a:r>
            <a:r>
              <a:rPr lang="it-IT" dirty="0" err="1"/>
              <a:t>cap</a:t>
            </a:r>
            <a:r>
              <a:rPr lang="it-IT" dirty="0"/>
              <a:t> input field + </a:t>
            </a:r>
            <a:r>
              <a:rPr lang="it-IT" dirty="0" err="1"/>
              <a:t>unfocus</a:t>
            </a:r>
            <a:r>
              <a:rPr lang="it-IT" dirty="0"/>
              <a:t> field (</a:t>
            </a:r>
            <a:r>
              <a:rPr lang="it-IT" dirty="0" err="1"/>
              <a:t>generating</a:t>
            </a:r>
            <a:r>
              <a:rPr lang="it-IT" dirty="0"/>
              <a:t> </a:t>
            </a:r>
            <a:r>
              <a:rPr lang="it-IT" dirty="0" err="1"/>
              <a:t>change</a:t>
            </a:r>
            <a:r>
              <a:rPr lang="it-IT" dirty="0"/>
              <a:t> event) </a:t>
            </a:r>
            <a:r>
              <a:rPr lang="it-IT" dirty="0" err="1"/>
              <a:t>before</a:t>
            </a:r>
            <a:r>
              <a:rPr lang="it-IT" dirty="0"/>
              <a:t> </a:t>
            </a:r>
            <a:r>
              <a:rPr lang="it-IT" dirty="0" err="1"/>
              <a:t>timeout</a:t>
            </a:r>
            <a:r>
              <a:rPr lang="it-IT" dirty="0"/>
              <a:t> (and </a:t>
            </a:r>
            <a:r>
              <a:rPr lang="it-IT" dirty="0" err="1"/>
              <a:t>consequent</a:t>
            </a:r>
            <a:r>
              <a:rPr lang="it-IT" dirty="0"/>
              <a:t> </a:t>
            </a:r>
            <a:r>
              <a:rPr lang="it-IT" dirty="0" err="1"/>
              <a:t>cap</a:t>
            </a:r>
            <a:r>
              <a:rPr lang="it-IT" dirty="0"/>
              <a:t> </a:t>
            </a:r>
            <a:r>
              <a:rPr lang="it-IT" dirty="0" err="1"/>
              <a:t>validation</a:t>
            </a:r>
            <a:r>
              <a:rPr lang="it-IT" dirty="0"/>
              <a:t>)</a:t>
            </a:r>
            <a:endParaRPr lang="en-US" dirty="0"/>
          </a:p>
        </p:txBody>
      </p:sp>
    </p:spTree>
    <p:extLst>
      <p:ext uri="{BB962C8B-B14F-4D97-AF65-F5344CB8AC3E}">
        <p14:creationId xmlns:p14="http://schemas.microsoft.com/office/powerpoint/2010/main" val="25133995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9D2EBAB0-9023-4FCE-BCD4-057E5C8B53B2}"/>
              </a:ext>
            </a:extLst>
          </p:cNvPr>
          <p:cNvSpPr txBox="1"/>
          <p:nvPr/>
        </p:nvSpPr>
        <p:spPr>
          <a:xfrm>
            <a:off x="409530" y="386420"/>
            <a:ext cx="3491533" cy="369332"/>
          </a:xfrm>
          <a:prstGeom prst="rect">
            <a:avLst/>
          </a:prstGeom>
          <a:noFill/>
        </p:spPr>
        <p:txBody>
          <a:bodyPr wrap="none" rtlCol="0">
            <a:spAutoFit/>
          </a:bodyPr>
          <a:lstStyle/>
          <a:p>
            <a:r>
              <a:rPr lang="it-IT" dirty="0"/>
              <a:t>VIEWER/EDITOR CAP </a:t>
            </a:r>
            <a:r>
              <a:rPr lang="it-IT" dirty="0" err="1"/>
              <a:t>validation</a:t>
            </a:r>
            <a:r>
              <a:rPr lang="it-IT" dirty="0"/>
              <a:t> iter</a:t>
            </a:r>
            <a:endParaRPr lang="en-US" dirty="0"/>
          </a:p>
        </p:txBody>
      </p:sp>
      <p:pic>
        <p:nvPicPr>
          <p:cNvPr id="7" name="Immagine 6" descr="Immagine che contiene finestra&#10;&#10;Descrizione generata automaticamente">
            <a:extLst>
              <a:ext uri="{FF2B5EF4-FFF2-40B4-BE49-F238E27FC236}">
                <a16:creationId xmlns:a16="http://schemas.microsoft.com/office/drawing/2014/main" id="{3BFEFE53-0C67-4DE4-B0A1-367CC1B87C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530" y="1025894"/>
            <a:ext cx="11372940" cy="5730265"/>
          </a:xfrm>
          <a:prstGeom prst="rect">
            <a:avLst/>
          </a:prstGeom>
        </p:spPr>
      </p:pic>
    </p:spTree>
    <p:extLst>
      <p:ext uri="{BB962C8B-B14F-4D97-AF65-F5344CB8AC3E}">
        <p14:creationId xmlns:p14="http://schemas.microsoft.com/office/powerpoint/2010/main" val="37612725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a:extLst>
              <a:ext uri="{FF2B5EF4-FFF2-40B4-BE49-F238E27FC236}">
                <a16:creationId xmlns:a16="http://schemas.microsoft.com/office/drawing/2014/main" id="{4F4A1F5D-91E5-4ED1-A8D0-88DB05CAB91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692859"/>
            <a:ext cx="12191999" cy="5472281"/>
          </a:xfrm>
          <a:prstGeom prst="rect">
            <a:avLst/>
          </a:prstGeom>
        </p:spPr>
      </p:pic>
      <p:sp>
        <p:nvSpPr>
          <p:cNvPr id="9" name="CasellaDiTesto 8">
            <a:extLst>
              <a:ext uri="{FF2B5EF4-FFF2-40B4-BE49-F238E27FC236}">
                <a16:creationId xmlns:a16="http://schemas.microsoft.com/office/drawing/2014/main" id="{8B1B7295-1E62-4D3E-A2C1-9BECF11C61D9}"/>
              </a:ext>
            </a:extLst>
          </p:cNvPr>
          <p:cNvSpPr txBox="1"/>
          <p:nvPr/>
        </p:nvSpPr>
        <p:spPr>
          <a:xfrm>
            <a:off x="511370" y="234017"/>
            <a:ext cx="3643562" cy="369332"/>
          </a:xfrm>
          <a:prstGeom prst="rect">
            <a:avLst/>
          </a:prstGeom>
          <a:noFill/>
        </p:spPr>
        <p:txBody>
          <a:bodyPr wrap="none" rtlCol="0">
            <a:spAutoFit/>
          </a:bodyPr>
          <a:lstStyle/>
          <a:p>
            <a:r>
              <a:rPr lang="it-IT" dirty="0"/>
              <a:t>VIEWER On </a:t>
            </a:r>
            <a:r>
              <a:rPr lang="it-IT" dirty="0" err="1"/>
              <a:t>AdvancedSearch.jsp</a:t>
            </a:r>
            <a:r>
              <a:rPr lang="it-IT" dirty="0"/>
              <a:t> </a:t>
            </a:r>
            <a:r>
              <a:rPr lang="it-IT" dirty="0" err="1"/>
              <a:t>load</a:t>
            </a:r>
            <a:endParaRPr lang="en-US" dirty="0"/>
          </a:p>
        </p:txBody>
      </p:sp>
    </p:spTree>
    <p:extLst>
      <p:ext uri="{BB962C8B-B14F-4D97-AF65-F5344CB8AC3E}">
        <p14:creationId xmlns:p14="http://schemas.microsoft.com/office/powerpoint/2010/main" val="42089444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finestra, donna&#10;&#10;Descrizione generata automaticamente">
            <a:extLst>
              <a:ext uri="{FF2B5EF4-FFF2-40B4-BE49-F238E27FC236}">
                <a16:creationId xmlns:a16="http://schemas.microsoft.com/office/drawing/2014/main" id="{0EAE86D1-B2ED-4083-A9D3-91FCEADA94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377" y="1011855"/>
            <a:ext cx="11091253" cy="5750496"/>
          </a:xfrm>
          <a:prstGeom prst="rect">
            <a:avLst/>
          </a:prstGeom>
        </p:spPr>
      </p:pic>
      <p:sp>
        <p:nvSpPr>
          <p:cNvPr id="7" name="CasellaDiTesto 6">
            <a:extLst>
              <a:ext uri="{FF2B5EF4-FFF2-40B4-BE49-F238E27FC236}">
                <a16:creationId xmlns:a16="http://schemas.microsoft.com/office/drawing/2014/main" id="{4877D8CF-93A4-4ADC-822F-2942ABAFA3F8}"/>
              </a:ext>
            </a:extLst>
          </p:cNvPr>
          <p:cNvSpPr txBox="1"/>
          <p:nvPr/>
        </p:nvSpPr>
        <p:spPr>
          <a:xfrm>
            <a:off x="511370" y="234017"/>
            <a:ext cx="3435043" cy="369332"/>
          </a:xfrm>
          <a:prstGeom prst="rect">
            <a:avLst/>
          </a:prstGeom>
          <a:noFill/>
        </p:spPr>
        <p:txBody>
          <a:bodyPr wrap="none" rtlCol="0">
            <a:spAutoFit/>
          </a:bodyPr>
          <a:lstStyle/>
          <a:p>
            <a:r>
              <a:rPr lang="it-IT" dirty="0"/>
              <a:t>VIEWER On </a:t>
            </a:r>
            <a:r>
              <a:rPr lang="it-IT" dirty="0" err="1"/>
              <a:t>SearchCurrent.jsp</a:t>
            </a:r>
            <a:r>
              <a:rPr lang="it-IT" dirty="0"/>
              <a:t> </a:t>
            </a:r>
            <a:r>
              <a:rPr lang="it-IT" dirty="0" err="1"/>
              <a:t>load</a:t>
            </a:r>
            <a:endParaRPr lang="en-US" dirty="0"/>
          </a:p>
        </p:txBody>
      </p:sp>
    </p:spTree>
    <p:extLst>
      <p:ext uri="{BB962C8B-B14F-4D97-AF65-F5344CB8AC3E}">
        <p14:creationId xmlns:p14="http://schemas.microsoft.com/office/powerpoint/2010/main" val="37621972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27849A3D-4737-4C53-A732-30C6358BDB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7401" y="1676916"/>
            <a:ext cx="8437198" cy="5033740"/>
          </a:xfrm>
          <a:prstGeom prst="rect">
            <a:avLst/>
          </a:prstGeom>
        </p:spPr>
      </p:pic>
      <p:sp>
        <p:nvSpPr>
          <p:cNvPr id="7" name="CasellaDiTesto 6">
            <a:extLst>
              <a:ext uri="{FF2B5EF4-FFF2-40B4-BE49-F238E27FC236}">
                <a16:creationId xmlns:a16="http://schemas.microsoft.com/office/drawing/2014/main" id="{BD6440AD-C7BE-4163-A2BA-C65C582E0758}"/>
              </a:ext>
            </a:extLst>
          </p:cNvPr>
          <p:cNvSpPr txBox="1"/>
          <p:nvPr/>
        </p:nvSpPr>
        <p:spPr>
          <a:xfrm>
            <a:off x="511370" y="234017"/>
            <a:ext cx="3429400" cy="369332"/>
          </a:xfrm>
          <a:prstGeom prst="rect">
            <a:avLst/>
          </a:prstGeom>
          <a:noFill/>
        </p:spPr>
        <p:txBody>
          <a:bodyPr wrap="none" rtlCol="0">
            <a:spAutoFit/>
          </a:bodyPr>
          <a:lstStyle/>
          <a:p>
            <a:r>
              <a:rPr lang="it-IT" dirty="0"/>
              <a:t>VIEWER On </a:t>
            </a:r>
            <a:r>
              <a:rPr lang="it-IT" dirty="0" err="1"/>
              <a:t>SetDefaultCap.jsp</a:t>
            </a:r>
            <a:r>
              <a:rPr lang="it-IT" dirty="0"/>
              <a:t> </a:t>
            </a:r>
            <a:r>
              <a:rPr lang="it-IT" dirty="0" err="1"/>
              <a:t>load</a:t>
            </a:r>
            <a:endParaRPr lang="en-US" dirty="0"/>
          </a:p>
        </p:txBody>
      </p:sp>
    </p:spTree>
    <p:extLst>
      <p:ext uri="{BB962C8B-B14F-4D97-AF65-F5344CB8AC3E}">
        <p14:creationId xmlns:p14="http://schemas.microsoft.com/office/powerpoint/2010/main" val="11344748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descr="Immagine che contiene testo, computer&#10;&#10;Descrizione generata automaticamente">
            <a:extLst>
              <a:ext uri="{FF2B5EF4-FFF2-40B4-BE49-F238E27FC236}">
                <a16:creationId xmlns:a16="http://schemas.microsoft.com/office/drawing/2014/main" id="{B985DB33-B3D3-4F74-BD48-F7F9B4C2C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1913" y="1935927"/>
            <a:ext cx="10168174" cy="4444688"/>
          </a:xfrm>
          <a:prstGeom prst="rect">
            <a:avLst/>
          </a:prstGeom>
        </p:spPr>
      </p:pic>
      <p:sp>
        <p:nvSpPr>
          <p:cNvPr id="9" name="CasellaDiTesto 8">
            <a:extLst>
              <a:ext uri="{FF2B5EF4-FFF2-40B4-BE49-F238E27FC236}">
                <a16:creationId xmlns:a16="http://schemas.microsoft.com/office/drawing/2014/main" id="{593935D9-95E9-473B-B47E-17FC140918C1}"/>
              </a:ext>
            </a:extLst>
          </p:cNvPr>
          <p:cNvSpPr txBox="1"/>
          <p:nvPr/>
        </p:nvSpPr>
        <p:spPr>
          <a:xfrm>
            <a:off x="474417" y="451461"/>
            <a:ext cx="8591967" cy="369332"/>
          </a:xfrm>
          <a:prstGeom prst="rect">
            <a:avLst/>
          </a:prstGeom>
          <a:noFill/>
        </p:spPr>
        <p:txBody>
          <a:bodyPr wrap="none" rtlCol="0">
            <a:spAutoFit/>
          </a:bodyPr>
          <a:lstStyle/>
          <a:p>
            <a:r>
              <a:rPr lang="it-IT" dirty="0"/>
              <a:t>VIEWER/EDITOR </a:t>
            </a:r>
            <a:r>
              <a:rPr lang="it-IT" dirty="0" err="1"/>
              <a:t>When</a:t>
            </a:r>
            <a:r>
              <a:rPr lang="it-IT" dirty="0"/>
              <a:t> events </a:t>
            </a:r>
            <a:r>
              <a:rPr lang="it-IT" dirty="0" err="1"/>
              <a:t>table</a:t>
            </a:r>
            <a:r>
              <a:rPr lang="it-IT" dirty="0"/>
              <a:t> are </a:t>
            </a:r>
            <a:r>
              <a:rPr lang="it-IT" dirty="0" err="1"/>
              <a:t>shown</a:t>
            </a:r>
            <a:r>
              <a:rPr lang="it-IT" dirty="0"/>
              <a:t> – on pages </a:t>
            </a:r>
            <a:r>
              <a:rPr lang="it-IT" dirty="0" err="1"/>
              <a:t>which</a:t>
            </a:r>
            <a:r>
              <a:rPr lang="it-IT" dirty="0"/>
              <a:t> include </a:t>
            </a:r>
            <a:r>
              <a:rPr lang="it-IT" dirty="0" err="1"/>
              <a:t>ShowRes.jsp</a:t>
            </a:r>
            <a:r>
              <a:rPr lang="it-IT" dirty="0"/>
              <a:t> </a:t>
            </a:r>
            <a:r>
              <a:rPr lang="it-IT" dirty="0" err="1"/>
              <a:t>load</a:t>
            </a:r>
            <a:endParaRPr lang="en-US" dirty="0"/>
          </a:p>
        </p:txBody>
      </p:sp>
    </p:spTree>
    <p:extLst>
      <p:ext uri="{BB962C8B-B14F-4D97-AF65-F5344CB8AC3E}">
        <p14:creationId xmlns:p14="http://schemas.microsoft.com/office/powerpoint/2010/main" val="1155103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2DA3D86-ACD4-4A82-BB39-E43B56457644}"/>
              </a:ext>
            </a:extLst>
          </p:cNvPr>
          <p:cNvSpPr txBox="1"/>
          <p:nvPr/>
        </p:nvSpPr>
        <p:spPr>
          <a:xfrm>
            <a:off x="583163" y="1515728"/>
            <a:ext cx="11025673" cy="4801314"/>
          </a:xfrm>
          <a:prstGeom prst="rect">
            <a:avLst/>
          </a:prstGeom>
          <a:noFill/>
        </p:spPr>
        <p:txBody>
          <a:bodyPr wrap="square" rtlCol="0">
            <a:spAutoFit/>
          </a:bodyPr>
          <a:lstStyle/>
          <a:p>
            <a:r>
              <a:rPr lang="it-IT" dirty="0"/>
              <a:t>Forniamo agli operatori territoriali delle credenziali (ID, password) con le quali possono accedere all’editor per la creazione/modifica di eventi.</a:t>
            </a:r>
            <a:endParaRPr lang="en-US" dirty="0"/>
          </a:p>
          <a:p>
            <a:r>
              <a:rPr lang="it-IT" dirty="0"/>
              <a:t>Ogni operatore può creare eventi a proprio piacimento; sono invece posti vincoli sulla modifica: ogni operatore può modificare solo gli eventi creati da lui (quindi con sorgente utente corrente) e non ancora archiviati, quindi in corso/futuri, poiché, come precedentemente illustrato, un evento, una volta trascorso l’istante di fine senza essere stato annullato o modificato, è considerato accaduto e non è più modificabile, ma solo visualizzabile dagli utenti con un’apposita ricerca.</a:t>
            </a:r>
            <a:endParaRPr lang="en-US" dirty="0"/>
          </a:p>
          <a:p>
            <a:r>
              <a:rPr lang="it-IT" dirty="0"/>
              <a:t> </a:t>
            </a:r>
            <a:endParaRPr lang="en-US" dirty="0"/>
          </a:p>
          <a:p>
            <a:r>
              <a:rPr lang="it-IT" dirty="0"/>
              <a:t>Una volta effettuato il login, l’operatore visualizza gli eventi che può modificare o eliminare coi relativi dettagli oppure può scegliere di inserire un nuovo evento. </a:t>
            </a:r>
            <a:endParaRPr lang="en-US" dirty="0"/>
          </a:p>
          <a:p>
            <a:r>
              <a:rPr lang="it-IT" dirty="0"/>
              <a:t>In questa schermata, facendo clic sui campi CAP potrà visualizzare sulla mappa di CAP corrispondenti.</a:t>
            </a:r>
            <a:endParaRPr lang="en-US" dirty="0"/>
          </a:p>
          <a:p>
            <a:r>
              <a:rPr lang="it-IT" dirty="0"/>
              <a:t>Se sceglie di inserire o modificare un evento si apre un editor da cui inserirà le informazioni sull’evento. Il/I CAP può/possono essere inseriti manualmente oppure facendo click su un punto della mappa.</a:t>
            </a:r>
            <a:endParaRPr lang="en-US" dirty="0"/>
          </a:p>
          <a:p>
            <a:r>
              <a:rPr lang="it-IT" dirty="0"/>
              <a:t> </a:t>
            </a:r>
            <a:endParaRPr lang="en-US" dirty="0"/>
          </a:p>
          <a:p>
            <a:r>
              <a:rPr lang="it-IT" dirty="0"/>
              <a:t>Sia per gli utenti che per gli operatori territoriali sarà richiesto di inserire in ogni campo CAP valori validi. </a:t>
            </a:r>
            <a:endParaRPr lang="en-US" dirty="0"/>
          </a:p>
          <a:p>
            <a:r>
              <a:rPr lang="it-IT" dirty="0"/>
              <a:t> </a:t>
            </a:r>
            <a:endParaRPr lang="en-US" dirty="0"/>
          </a:p>
          <a:p>
            <a:endParaRPr lang="en-US" dirty="0"/>
          </a:p>
        </p:txBody>
      </p:sp>
      <p:sp>
        <p:nvSpPr>
          <p:cNvPr id="5" name="TextBox 4">
            <a:extLst>
              <a:ext uri="{FF2B5EF4-FFF2-40B4-BE49-F238E27FC236}">
                <a16:creationId xmlns:a16="http://schemas.microsoft.com/office/drawing/2014/main" id="{FAAF540E-E4E0-45D4-9431-03D734292E1A}"/>
              </a:ext>
            </a:extLst>
          </p:cNvPr>
          <p:cNvSpPr txBox="1"/>
          <p:nvPr/>
        </p:nvSpPr>
        <p:spPr>
          <a:xfrm>
            <a:off x="583163" y="540958"/>
            <a:ext cx="3588226" cy="369332"/>
          </a:xfrm>
          <a:prstGeom prst="rect">
            <a:avLst/>
          </a:prstGeom>
          <a:noFill/>
        </p:spPr>
        <p:txBody>
          <a:bodyPr wrap="none" rtlCol="0">
            <a:spAutoFit/>
          </a:bodyPr>
          <a:lstStyle/>
          <a:p>
            <a:r>
              <a:rPr lang="it-IT" b="1" dirty="0"/>
              <a:t>Per gli operatori territoriali (editor):</a:t>
            </a:r>
            <a:endParaRPr lang="en-US" b="1" dirty="0"/>
          </a:p>
        </p:txBody>
      </p:sp>
    </p:spTree>
    <p:extLst>
      <p:ext uri="{BB962C8B-B14F-4D97-AF65-F5344CB8AC3E}">
        <p14:creationId xmlns:p14="http://schemas.microsoft.com/office/powerpoint/2010/main" val="9133241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724B7779-63D2-4616-96DC-0B39CE0D1ED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612709" y="746059"/>
            <a:ext cx="8966580" cy="6111941"/>
          </a:xfrm>
          <a:prstGeom prst="rect">
            <a:avLst/>
          </a:prstGeom>
        </p:spPr>
      </p:pic>
      <p:sp>
        <p:nvSpPr>
          <p:cNvPr id="8" name="CasellaDiTesto 7">
            <a:extLst>
              <a:ext uri="{FF2B5EF4-FFF2-40B4-BE49-F238E27FC236}">
                <a16:creationId xmlns:a16="http://schemas.microsoft.com/office/drawing/2014/main" id="{DF8FABFC-42B2-4804-9C71-6C263C10F0F3}"/>
              </a:ext>
            </a:extLst>
          </p:cNvPr>
          <p:cNvSpPr txBox="1"/>
          <p:nvPr/>
        </p:nvSpPr>
        <p:spPr>
          <a:xfrm>
            <a:off x="511370" y="234017"/>
            <a:ext cx="3323217" cy="369332"/>
          </a:xfrm>
          <a:prstGeom prst="rect">
            <a:avLst/>
          </a:prstGeom>
          <a:noFill/>
        </p:spPr>
        <p:txBody>
          <a:bodyPr wrap="none" rtlCol="0">
            <a:spAutoFit/>
          </a:bodyPr>
          <a:lstStyle/>
          <a:p>
            <a:r>
              <a:rPr lang="it-IT" dirty="0"/>
              <a:t>EDITOR On </a:t>
            </a:r>
            <a:r>
              <a:rPr lang="it-IT" dirty="0" err="1"/>
              <a:t>editorExisting.jsp</a:t>
            </a:r>
            <a:r>
              <a:rPr lang="it-IT" dirty="0"/>
              <a:t> </a:t>
            </a:r>
            <a:r>
              <a:rPr lang="it-IT" dirty="0" err="1"/>
              <a:t>load</a:t>
            </a:r>
            <a:endParaRPr lang="en-US" dirty="0"/>
          </a:p>
        </p:txBody>
      </p:sp>
    </p:spTree>
    <p:extLst>
      <p:ext uri="{BB962C8B-B14F-4D97-AF65-F5344CB8AC3E}">
        <p14:creationId xmlns:p14="http://schemas.microsoft.com/office/powerpoint/2010/main" val="1643835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a:extLst>
              <a:ext uri="{FF2B5EF4-FFF2-40B4-BE49-F238E27FC236}">
                <a16:creationId xmlns:a16="http://schemas.microsoft.com/office/drawing/2014/main" id="{AA4E3106-7410-47F7-A6AD-21DA015092FA}"/>
              </a:ext>
            </a:extLst>
          </p:cNvPr>
          <p:cNvPicPr>
            <a:picLocks noChangeAspect="1"/>
          </p:cNvPicPr>
          <p:nvPr/>
        </p:nvPicPr>
        <p:blipFill rotWithShape="1">
          <a:blip r:embed="rId2">
            <a:extLst>
              <a:ext uri="{28A0092B-C50C-407E-A947-70E740481C1C}">
                <a14:useLocalDpi xmlns:a14="http://schemas.microsoft.com/office/drawing/2010/main" val="0"/>
              </a:ext>
            </a:extLst>
          </a:blip>
          <a:srcRect b="9160"/>
          <a:stretch/>
        </p:blipFill>
        <p:spPr>
          <a:xfrm>
            <a:off x="887724" y="1052506"/>
            <a:ext cx="10416551" cy="5520461"/>
          </a:xfrm>
          <a:prstGeom prst="rect">
            <a:avLst/>
          </a:prstGeom>
        </p:spPr>
      </p:pic>
      <p:sp>
        <p:nvSpPr>
          <p:cNvPr id="9" name="CasellaDiTesto 8">
            <a:extLst>
              <a:ext uri="{FF2B5EF4-FFF2-40B4-BE49-F238E27FC236}">
                <a16:creationId xmlns:a16="http://schemas.microsoft.com/office/drawing/2014/main" id="{772111F7-1949-4C43-9BD2-5DEBDCF11688}"/>
              </a:ext>
            </a:extLst>
          </p:cNvPr>
          <p:cNvSpPr txBox="1"/>
          <p:nvPr/>
        </p:nvSpPr>
        <p:spPr>
          <a:xfrm>
            <a:off x="511370" y="234017"/>
            <a:ext cx="3024546" cy="369332"/>
          </a:xfrm>
          <a:prstGeom prst="rect">
            <a:avLst/>
          </a:prstGeom>
          <a:noFill/>
        </p:spPr>
        <p:txBody>
          <a:bodyPr wrap="none" rtlCol="0">
            <a:spAutoFit/>
          </a:bodyPr>
          <a:lstStyle/>
          <a:p>
            <a:r>
              <a:rPr lang="it-IT" dirty="0"/>
              <a:t>EDITOR On </a:t>
            </a:r>
            <a:r>
              <a:rPr lang="it-IT" dirty="0" err="1"/>
              <a:t>editorNew.jsp</a:t>
            </a:r>
            <a:r>
              <a:rPr lang="it-IT" dirty="0"/>
              <a:t> </a:t>
            </a:r>
            <a:r>
              <a:rPr lang="it-IT" dirty="0" err="1"/>
              <a:t>load</a:t>
            </a:r>
            <a:endParaRPr lang="en-US" dirty="0"/>
          </a:p>
        </p:txBody>
      </p:sp>
    </p:spTree>
    <p:extLst>
      <p:ext uri="{BB962C8B-B14F-4D97-AF65-F5344CB8AC3E}">
        <p14:creationId xmlns:p14="http://schemas.microsoft.com/office/powerpoint/2010/main" val="39814885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7CA0052-5698-4486-8B53-AFAB66F3F5DE}"/>
              </a:ext>
            </a:extLst>
          </p:cNvPr>
          <p:cNvSpPr txBox="1"/>
          <p:nvPr/>
        </p:nvSpPr>
        <p:spPr>
          <a:xfrm>
            <a:off x="377686" y="719593"/>
            <a:ext cx="880241" cy="646331"/>
          </a:xfrm>
          <a:prstGeom prst="rect">
            <a:avLst/>
          </a:prstGeom>
          <a:noFill/>
        </p:spPr>
        <p:txBody>
          <a:bodyPr wrap="none" rtlCol="0">
            <a:spAutoFit/>
          </a:bodyPr>
          <a:lstStyle/>
          <a:p>
            <a:r>
              <a:rPr lang="it-IT" dirty="0"/>
              <a:t>EDITOR</a:t>
            </a:r>
          </a:p>
          <a:p>
            <a:r>
              <a:rPr lang="it-IT" dirty="0"/>
              <a:t>Login</a:t>
            </a:r>
            <a:endParaRPr lang="en-US" dirty="0"/>
          </a:p>
        </p:txBody>
      </p:sp>
      <p:pic>
        <p:nvPicPr>
          <p:cNvPr id="8" name="Picture 7">
            <a:extLst>
              <a:ext uri="{FF2B5EF4-FFF2-40B4-BE49-F238E27FC236}">
                <a16:creationId xmlns:a16="http://schemas.microsoft.com/office/drawing/2014/main" id="{3A08FE7B-41E8-45F3-BEF2-501346B1D0B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668688" y="147099"/>
            <a:ext cx="8138098" cy="6563802"/>
          </a:xfrm>
          <a:prstGeom prst="rect">
            <a:avLst/>
          </a:prstGeom>
        </p:spPr>
      </p:pic>
    </p:spTree>
    <p:extLst>
      <p:ext uri="{BB962C8B-B14F-4D97-AF65-F5344CB8AC3E}">
        <p14:creationId xmlns:p14="http://schemas.microsoft.com/office/powerpoint/2010/main" val="1685819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E1B930-BE7C-404D-A42A-FAC7C85058C6}"/>
              </a:ext>
            </a:extLst>
          </p:cNvPr>
          <p:cNvPicPr>
            <a:picLocks noChangeAspect="1"/>
          </p:cNvPicPr>
          <p:nvPr/>
        </p:nvPicPr>
        <p:blipFill rotWithShape="1">
          <a:blip r:embed="rId2">
            <a:extLst>
              <a:ext uri="{28A0092B-C50C-407E-A947-70E740481C1C}">
                <a14:useLocalDpi xmlns:a14="http://schemas.microsoft.com/office/drawing/2010/main" val="0"/>
              </a:ext>
            </a:extLst>
          </a:blip>
          <a:srcRect l="8509" r="12202" b="6540"/>
          <a:stretch/>
        </p:blipFill>
        <p:spPr>
          <a:xfrm>
            <a:off x="1439807" y="342157"/>
            <a:ext cx="9312386" cy="6173685"/>
          </a:xfrm>
          <a:prstGeom prst="rect">
            <a:avLst/>
          </a:prstGeom>
        </p:spPr>
      </p:pic>
      <p:sp>
        <p:nvSpPr>
          <p:cNvPr id="6" name="TextBox 5">
            <a:extLst>
              <a:ext uri="{FF2B5EF4-FFF2-40B4-BE49-F238E27FC236}">
                <a16:creationId xmlns:a16="http://schemas.microsoft.com/office/drawing/2014/main" id="{52E1CFDE-4568-4734-A3ED-0D7D20F473BA}"/>
              </a:ext>
            </a:extLst>
          </p:cNvPr>
          <p:cNvSpPr txBox="1"/>
          <p:nvPr/>
        </p:nvSpPr>
        <p:spPr>
          <a:xfrm>
            <a:off x="247020" y="177282"/>
            <a:ext cx="2558264" cy="369332"/>
          </a:xfrm>
          <a:prstGeom prst="rect">
            <a:avLst/>
          </a:prstGeom>
          <a:noFill/>
        </p:spPr>
        <p:txBody>
          <a:bodyPr wrap="none" rtlCol="0">
            <a:spAutoFit/>
          </a:bodyPr>
          <a:lstStyle/>
          <a:p>
            <a:r>
              <a:rPr lang="it-IT" dirty="0"/>
              <a:t>IFML FOR VIEWER (USER)</a:t>
            </a:r>
          </a:p>
        </p:txBody>
      </p:sp>
      <p:sp>
        <p:nvSpPr>
          <p:cNvPr id="4" name="CasellaDiTesto 3">
            <a:extLst>
              <a:ext uri="{FF2B5EF4-FFF2-40B4-BE49-F238E27FC236}">
                <a16:creationId xmlns:a16="http://schemas.microsoft.com/office/drawing/2014/main" id="{A5404E0A-8113-45D0-B143-B5C17D6BC13D}"/>
              </a:ext>
            </a:extLst>
          </p:cNvPr>
          <p:cNvSpPr txBox="1"/>
          <p:nvPr/>
        </p:nvSpPr>
        <p:spPr>
          <a:xfrm>
            <a:off x="772840" y="6098551"/>
            <a:ext cx="585866" cy="369332"/>
          </a:xfrm>
          <a:prstGeom prst="rect">
            <a:avLst/>
          </a:prstGeom>
          <a:noFill/>
        </p:spPr>
        <p:txBody>
          <a:bodyPr wrap="none" rtlCol="0">
            <a:spAutoFit/>
          </a:bodyPr>
          <a:lstStyle/>
          <a:p>
            <a:r>
              <a:rPr lang="it-IT" dirty="0">
                <a:solidFill>
                  <a:srgbClr val="FF0000"/>
                </a:solidFill>
              </a:rPr>
              <a:t>new</a:t>
            </a:r>
            <a:endParaRPr lang="en-US" dirty="0">
              <a:solidFill>
                <a:srgbClr val="FF0000"/>
              </a:solidFill>
            </a:endParaRPr>
          </a:p>
        </p:txBody>
      </p:sp>
    </p:spTree>
    <p:extLst>
      <p:ext uri="{BB962C8B-B14F-4D97-AF65-F5344CB8AC3E}">
        <p14:creationId xmlns:p14="http://schemas.microsoft.com/office/powerpoint/2010/main" val="3586689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62E5DC2-2155-475E-875C-4EAB634FAB8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535" r="13004" b="7608"/>
          <a:stretch/>
        </p:blipFill>
        <p:spPr>
          <a:xfrm>
            <a:off x="1659113" y="489384"/>
            <a:ext cx="8873773" cy="5879231"/>
          </a:xfrm>
        </p:spPr>
      </p:pic>
      <p:sp>
        <p:nvSpPr>
          <p:cNvPr id="6" name="TextBox 5">
            <a:extLst>
              <a:ext uri="{FF2B5EF4-FFF2-40B4-BE49-F238E27FC236}">
                <a16:creationId xmlns:a16="http://schemas.microsoft.com/office/drawing/2014/main" id="{F2E7DBF2-E167-4331-8155-70A1336C84E2}"/>
              </a:ext>
            </a:extLst>
          </p:cNvPr>
          <p:cNvSpPr txBox="1"/>
          <p:nvPr/>
        </p:nvSpPr>
        <p:spPr>
          <a:xfrm>
            <a:off x="5962262" y="167951"/>
            <a:ext cx="3013325" cy="369332"/>
          </a:xfrm>
          <a:prstGeom prst="rect">
            <a:avLst/>
          </a:prstGeom>
          <a:noFill/>
        </p:spPr>
        <p:txBody>
          <a:bodyPr wrap="none" rtlCol="0">
            <a:spAutoFit/>
          </a:bodyPr>
          <a:lstStyle/>
          <a:p>
            <a:r>
              <a:rPr lang="it-IT" dirty="0"/>
              <a:t>IFML FOR EDITOR (MANAGER)</a:t>
            </a:r>
          </a:p>
        </p:txBody>
      </p:sp>
      <p:sp>
        <p:nvSpPr>
          <p:cNvPr id="4" name="CasellaDiTesto 3">
            <a:extLst>
              <a:ext uri="{FF2B5EF4-FFF2-40B4-BE49-F238E27FC236}">
                <a16:creationId xmlns:a16="http://schemas.microsoft.com/office/drawing/2014/main" id="{4B5DAB76-8F53-41D5-855E-EDD9B21599F9}"/>
              </a:ext>
            </a:extLst>
          </p:cNvPr>
          <p:cNvSpPr txBox="1"/>
          <p:nvPr/>
        </p:nvSpPr>
        <p:spPr>
          <a:xfrm>
            <a:off x="772840" y="6098551"/>
            <a:ext cx="585866" cy="369332"/>
          </a:xfrm>
          <a:prstGeom prst="rect">
            <a:avLst/>
          </a:prstGeom>
          <a:noFill/>
        </p:spPr>
        <p:txBody>
          <a:bodyPr wrap="none" rtlCol="0">
            <a:spAutoFit/>
          </a:bodyPr>
          <a:lstStyle/>
          <a:p>
            <a:r>
              <a:rPr lang="it-IT" dirty="0">
                <a:solidFill>
                  <a:srgbClr val="FF0000"/>
                </a:solidFill>
              </a:rPr>
              <a:t>new</a:t>
            </a:r>
            <a:endParaRPr lang="en-US" dirty="0">
              <a:solidFill>
                <a:srgbClr val="FF0000"/>
              </a:solidFill>
            </a:endParaRPr>
          </a:p>
        </p:txBody>
      </p:sp>
    </p:spTree>
    <p:extLst>
      <p:ext uri="{BB962C8B-B14F-4D97-AF65-F5344CB8AC3E}">
        <p14:creationId xmlns:p14="http://schemas.microsoft.com/office/powerpoint/2010/main" val="3858910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A08652F-1407-4D8D-A243-36CD51AAC59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94805" y="927401"/>
            <a:ext cx="11402390" cy="5443063"/>
          </a:xfrm>
        </p:spPr>
      </p:pic>
      <p:sp>
        <p:nvSpPr>
          <p:cNvPr id="6" name="TextBox 5">
            <a:extLst>
              <a:ext uri="{FF2B5EF4-FFF2-40B4-BE49-F238E27FC236}">
                <a16:creationId xmlns:a16="http://schemas.microsoft.com/office/drawing/2014/main" id="{6186CFC1-0715-495E-AB81-FF89F875556F}"/>
              </a:ext>
            </a:extLst>
          </p:cNvPr>
          <p:cNvSpPr txBox="1"/>
          <p:nvPr/>
        </p:nvSpPr>
        <p:spPr>
          <a:xfrm>
            <a:off x="354563" y="279918"/>
            <a:ext cx="1407693" cy="369332"/>
          </a:xfrm>
          <a:prstGeom prst="rect">
            <a:avLst/>
          </a:prstGeom>
          <a:noFill/>
        </p:spPr>
        <p:txBody>
          <a:bodyPr wrap="none" rtlCol="0">
            <a:spAutoFit/>
          </a:bodyPr>
          <a:lstStyle/>
          <a:p>
            <a:r>
              <a:rPr lang="it-IT" dirty="0"/>
              <a:t>ER DIAGRAM</a:t>
            </a:r>
            <a:endParaRPr lang="en-US" dirty="0"/>
          </a:p>
        </p:txBody>
      </p:sp>
      <p:sp>
        <p:nvSpPr>
          <p:cNvPr id="2" name="CasellaDiTesto 1">
            <a:extLst>
              <a:ext uri="{FF2B5EF4-FFF2-40B4-BE49-F238E27FC236}">
                <a16:creationId xmlns:a16="http://schemas.microsoft.com/office/drawing/2014/main" id="{003A62D3-C0CE-48A9-B2D9-A9BC6DB0E8BE}"/>
              </a:ext>
            </a:extLst>
          </p:cNvPr>
          <p:cNvSpPr txBox="1"/>
          <p:nvPr/>
        </p:nvSpPr>
        <p:spPr>
          <a:xfrm>
            <a:off x="6913172" y="5330434"/>
            <a:ext cx="4884023" cy="923330"/>
          </a:xfrm>
          <a:prstGeom prst="rect">
            <a:avLst/>
          </a:prstGeom>
          <a:noFill/>
        </p:spPr>
        <p:txBody>
          <a:bodyPr wrap="square" rtlCol="0">
            <a:spAutoFit/>
          </a:bodyPr>
          <a:lstStyle/>
          <a:p>
            <a:r>
              <a:rPr lang="it-IT" dirty="0" err="1"/>
              <a:t>GeoTag</a:t>
            </a:r>
            <a:r>
              <a:rPr lang="it-IT" dirty="0"/>
              <a:t> and </a:t>
            </a:r>
            <a:r>
              <a:rPr lang="it-IT" dirty="0" err="1"/>
              <a:t>ReverseGeoTag</a:t>
            </a:r>
            <a:r>
              <a:rPr lang="it-IT" dirty="0"/>
              <a:t> data </a:t>
            </a:r>
            <a:r>
              <a:rPr lang="it-IT" dirty="0" err="1"/>
              <a:t>was</a:t>
            </a:r>
            <a:r>
              <a:rPr lang="it-IT" dirty="0"/>
              <a:t> </a:t>
            </a:r>
            <a:r>
              <a:rPr lang="it-IT" dirty="0" err="1"/>
              <a:t>previously</a:t>
            </a:r>
            <a:r>
              <a:rPr lang="it-IT" dirty="0"/>
              <a:t> </a:t>
            </a:r>
            <a:r>
              <a:rPr lang="it-IT" dirty="0" err="1"/>
              <a:t>fetched</a:t>
            </a:r>
            <a:r>
              <a:rPr lang="it-IT" dirty="0"/>
              <a:t> from </a:t>
            </a:r>
            <a:r>
              <a:rPr lang="it-IT" dirty="0" err="1"/>
              <a:t>NominaTim</a:t>
            </a:r>
            <a:r>
              <a:rPr lang="it-IT" dirty="0"/>
              <a:t>. Data </a:t>
            </a:r>
            <a:r>
              <a:rPr lang="it-IT" dirty="0" err="1"/>
              <a:t>is</a:t>
            </a:r>
            <a:r>
              <a:rPr lang="it-IT" dirty="0"/>
              <a:t> </a:t>
            </a:r>
            <a:r>
              <a:rPr lang="it-IT" dirty="0" err="1"/>
              <a:t>now</a:t>
            </a:r>
            <a:r>
              <a:rPr lang="it-IT" dirty="0"/>
              <a:t> </a:t>
            </a:r>
            <a:r>
              <a:rPr lang="it-IT" dirty="0" err="1"/>
              <a:t>fetched</a:t>
            </a:r>
            <a:r>
              <a:rPr lang="it-IT" dirty="0"/>
              <a:t> from </a:t>
            </a:r>
            <a:r>
              <a:rPr lang="it-IT" dirty="0" err="1"/>
              <a:t>our</a:t>
            </a:r>
            <a:r>
              <a:rPr lang="it-IT" dirty="0"/>
              <a:t> servers, so </a:t>
            </a:r>
            <a:r>
              <a:rPr lang="it-IT" dirty="0" err="1"/>
              <a:t>GeoBounds</a:t>
            </a:r>
            <a:r>
              <a:rPr lang="it-IT" dirty="0"/>
              <a:t> are needed in DB.</a:t>
            </a:r>
            <a:endParaRPr lang="en-US" dirty="0"/>
          </a:p>
        </p:txBody>
      </p:sp>
      <p:sp>
        <p:nvSpPr>
          <p:cNvPr id="7" name="CasellaDiTesto 6">
            <a:extLst>
              <a:ext uri="{FF2B5EF4-FFF2-40B4-BE49-F238E27FC236}">
                <a16:creationId xmlns:a16="http://schemas.microsoft.com/office/drawing/2014/main" id="{DE74C507-9FEB-43D5-B9C7-928C0477196B}"/>
              </a:ext>
            </a:extLst>
          </p:cNvPr>
          <p:cNvSpPr txBox="1"/>
          <p:nvPr/>
        </p:nvSpPr>
        <p:spPr>
          <a:xfrm>
            <a:off x="772840" y="6098551"/>
            <a:ext cx="585866" cy="369332"/>
          </a:xfrm>
          <a:prstGeom prst="rect">
            <a:avLst/>
          </a:prstGeom>
          <a:noFill/>
        </p:spPr>
        <p:txBody>
          <a:bodyPr wrap="none" rtlCol="0">
            <a:spAutoFit/>
          </a:bodyPr>
          <a:lstStyle/>
          <a:p>
            <a:r>
              <a:rPr lang="it-IT" dirty="0">
                <a:solidFill>
                  <a:srgbClr val="FF0000"/>
                </a:solidFill>
              </a:rPr>
              <a:t>new</a:t>
            </a:r>
            <a:endParaRPr lang="en-US" dirty="0">
              <a:solidFill>
                <a:srgbClr val="FF0000"/>
              </a:solidFill>
            </a:endParaRPr>
          </a:p>
        </p:txBody>
      </p:sp>
    </p:spTree>
    <p:extLst>
      <p:ext uri="{BB962C8B-B14F-4D97-AF65-F5344CB8AC3E}">
        <p14:creationId xmlns:p14="http://schemas.microsoft.com/office/powerpoint/2010/main" val="35921722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1523656" y="4710669"/>
            <a:ext cx="5562946" cy="2071132"/>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lIns="107287" tIns="53643" rIns="107287" bIns="53643" rtlCol="0" anchor="b" anchorCtr="0"/>
          <a:lstStyle/>
          <a:p>
            <a:r>
              <a:rPr lang="en-US" b="1" dirty="0"/>
              <a:t>Business &amp; data tier</a:t>
            </a:r>
          </a:p>
        </p:txBody>
      </p:sp>
      <p:sp>
        <p:nvSpPr>
          <p:cNvPr id="3" name="Rectangle 2"/>
          <p:cNvSpPr/>
          <p:nvPr/>
        </p:nvSpPr>
        <p:spPr>
          <a:xfrm>
            <a:off x="1523655" y="2743201"/>
            <a:ext cx="5562946" cy="1156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107287" tIns="53643" rIns="107287" bIns="53643" rtlCol="0" anchor="t" anchorCtr="0"/>
          <a:lstStyle/>
          <a:p>
            <a:r>
              <a:rPr lang="en-US" b="1" dirty="0"/>
              <a:t>Web tier</a:t>
            </a:r>
          </a:p>
        </p:txBody>
      </p:sp>
      <p:sp>
        <p:nvSpPr>
          <p:cNvPr id="2" name="Title 1"/>
          <p:cNvSpPr>
            <a:spLocks noGrp="1"/>
          </p:cNvSpPr>
          <p:nvPr>
            <p:ph type="title"/>
          </p:nvPr>
        </p:nvSpPr>
        <p:spPr>
          <a:xfrm>
            <a:off x="7636920" y="274637"/>
            <a:ext cx="3276985" cy="1143000"/>
          </a:xfrm>
        </p:spPr>
        <p:txBody>
          <a:bodyPr>
            <a:normAutofit/>
          </a:bodyPr>
          <a:lstStyle/>
          <a:p>
            <a:pPr algn="r"/>
            <a:r>
              <a:rPr lang="en-US"/>
              <a:t>Architettura</a:t>
            </a:r>
            <a:endParaRPr lang="en-US" dirty="0"/>
          </a:p>
        </p:txBody>
      </p:sp>
      <p:sp>
        <p:nvSpPr>
          <p:cNvPr id="4" name="Rectangle 3"/>
          <p:cNvSpPr/>
          <p:nvPr/>
        </p:nvSpPr>
        <p:spPr>
          <a:xfrm>
            <a:off x="2838581" y="6057901"/>
            <a:ext cx="3136900" cy="419100"/>
          </a:xfrm>
          <a:prstGeom prst="rect">
            <a:avLst/>
          </a:prstGeom>
        </p:spPr>
        <p:style>
          <a:lnRef idx="1">
            <a:schemeClr val="accent1"/>
          </a:lnRef>
          <a:fillRef idx="2">
            <a:schemeClr val="accent1"/>
          </a:fillRef>
          <a:effectRef idx="1">
            <a:schemeClr val="accent1"/>
          </a:effectRef>
          <a:fontRef idx="minor">
            <a:schemeClr val="dk1"/>
          </a:fontRef>
        </p:style>
        <p:txBody>
          <a:bodyPr lIns="107287" tIns="53643" rIns="107287" bIns="53643" rtlCol="0" anchor="ctr"/>
          <a:lstStyle/>
          <a:p>
            <a:pPr algn="ctr"/>
            <a:r>
              <a:rPr lang="en-US" dirty="0"/>
              <a:t>Database</a:t>
            </a:r>
          </a:p>
        </p:txBody>
      </p:sp>
      <p:sp>
        <p:nvSpPr>
          <p:cNvPr id="5" name="Rectangle 4"/>
          <p:cNvSpPr/>
          <p:nvPr/>
        </p:nvSpPr>
        <p:spPr>
          <a:xfrm>
            <a:off x="2838581" y="4762501"/>
            <a:ext cx="3136900" cy="419100"/>
          </a:xfrm>
          <a:prstGeom prst="rect">
            <a:avLst/>
          </a:prstGeom>
        </p:spPr>
        <p:style>
          <a:lnRef idx="1">
            <a:schemeClr val="accent1"/>
          </a:lnRef>
          <a:fillRef idx="2">
            <a:schemeClr val="accent1"/>
          </a:fillRef>
          <a:effectRef idx="1">
            <a:schemeClr val="accent1"/>
          </a:effectRef>
          <a:fontRef idx="minor">
            <a:schemeClr val="dk1"/>
          </a:fontRef>
        </p:style>
        <p:txBody>
          <a:bodyPr lIns="107287" tIns="53643" rIns="107287" bIns="53643" rtlCol="0" anchor="ctr"/>
          <a:lstStyle/>
          <a:p>
            <a:pPr algn="ctr"/>
            <a:r>
              <a:rPr lang="en-US" dirty="0"/>
              <a:t>Data Access Objects</a:t>
            </a:r>
          </a:p>
        </p:txBody>
      </p:sp>
      <p:cxnSp>
        <p:nvCxnSpPr>
          <p:cNvPr id="7" name="Straight Arrow Connector 6"/>
          <p:cNvCxnSpPr/>
          <p:nvPr/>
        </p:nvCxnSpPr>
        <p:spPr>
          <a:xfrm>
            <a:off x="3416431" y="5181601"/>
            <a:ext cx="0" cy="87630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8" name="Straight Arrow Connector 7"/>
          <p:cNvCxnSpPr/>
          <p:nvPr/>
        </p:nvCxnSpPr>
        <p:spPr>
          <a:xfrm>
            <a:off x="5315081" y="5181601"/>
            <a:ext cx="0" cy="87630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9" name="TextBox 8"/>
          <p:cNvSpPr txBox="1"/>
          <p:nvPr/>
        </p:nvSpPr>
        <p:spPr>
          <a:xfrm>
            <a:off x="1765434" y="5486402"/>
            <a:ext cx="1525041" cy="385333"/>
          </a:xfrm>
          <a:prstGeom prst="rect">
            <a:avLst/>
          </a:prstGeom>
          <a:noFill/>
        </p:spPr>
        <p:txBody>
          <a:bodyPr wrap="none" lIns="107287" tIns="53643" rIns="107287" bIns="53643" rtlCol="0">
            <a:spAutoFit/>
          </a:bodyPr>
          <a:lstStyle/>
          <a:p>
            <a:r>
              <a:rPr lang="en-US" dirty="0" err="1"/>
              <a:t>executeQuery</a:t>
            </a:r>
            <a:endParaRPr lang="en-US" dirty="0"/>
          </a:p>
        </p:txBody>
      </p:sp>
      <p:sp>
        <p:nvSpPr>
          <p:cNvPr id="10" name="TextBox 9"/>
          <p:cNvSpPr txBox="1"/>
          <p:nvPr/>
        </p:nvSpPr>
        <p:spPr>
          <a:xfrm>
            <a:off x="5435602" y="5562602"/>
            <a:ext cx="1636289" cy="385333"/>
          </a:xfrm>
          <a:prstGeom prst="rect">
            <a:avLst/>
          </a:prstGeom>
          <a:noFill/>
        </p:spPr>
        <p:txBody>
          <a:bodyPr wrap="none" lIns="107287" tIns="53643" rIns="107287" bIns="53643" rtlCol="0">
            <a:spAutoFit/>
          </a:bodyPr>
          <a:lstStyle/>
          <a:p>
            <a:r>
              <a:rPr lang="en-US" dirty="0" err="1"/>
              <a:t>executeUpdate</a:t>
            </a:r>
            <a:endParaRPr lang="en-US" dirty="0"/>
          </a:p>
        </p:txBody>
      </p:sp>
      <p:cxnSp>
        <p:nvCxnSpPr>
          <p:cNvPr id="11" name="Straight Arrow Connector 10"/>
          <p:cNvCxnSpPr/>
          <p:nvPr/>
        </p:nvCxnSpPr>
        <p:spPr>
          <a:xfrm flipV="1">
            <a:off x="3746631" y="5181601"/>
            <a:ext cx="0" cy="87630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2" name="TextBox 11"/>
          <p:cNvSpPr txBox="1"/>
          <p:nvPr/>
        </p:nvSpPr>
        <p:spPr>
          <a:xfrm>
            <a:off x="3719552" y="5334002"/>
            <a:ext cx="1047603" cy="385333"/>
          </a:xfrm>
          <a:prstGeom prst="rect">
            <a:avLst/>
          </a:prstGeom>
          <a:noFill/>
        </p:spPr>
        <p:txBody>
          <a:bodyPr wrap="none" lIns="107287" tIns="53643" rIns="107287" bIns="53643" rtlCol="0">
            <a:spAutoFit/>
          </a:bodyPr>
          <a:lstStyle/>
          <a:p>
            <a:r>
              <a:rPr lang="en-US" dirty="0" err="1"/>
              <a:t>resultSet</a:t>
            </a:r>
            <a:endParaRPr lang="en-US" dirty="0"/>
          </a:p>
        </p:txBody>
      </p:sp>
      <p:sp>
        <p:nvSpPr>
          <p:cNvPr id="13" name="Rectangle 12"/>
          <p:cNvSpPr/>
          <p:nvPr/>
        </p:nvSpPr>
        <p:spPr>
          <a:xfrm>
            <a:off x="2838581" y="3962401"/>
            <a:ext cx="3136900" cy="419100"/>
          </a:xfrm>
          <a:prstGeom prst="rect">
            <a:avLst/>
          </a:prstGeom>
        </p:spPr>
        <p:style>
          <a:lnRef idx="1">
            <a:schemeClr val="accent1"/>
          </a:lnRef>
          <a:fillRef idx="2">
            <a:schemeClr val="accent1"/>
          </a:fillRef>
          <a:effectRef idx="1">
            <a:schemeClr val="accent1"/>
          </a:effectRef>
          <a:fontRef idx="minor">
            <a:schemeClr val="dk1"/>
          </a:fontRef>
        </p:style>
        <p:txBody>
          <a:bodyPr lIns="107287" tIns="53643" rIns="107287" bIns="53643" rtlCol="0" anchor="ctr"/>
          <a:lstStyle/>
          <a:p>
            <a:pPr algn="ctr"/>
            <a:r>
              <a:rPr lang="en-US" dirty="0"/>
              <a:t>Model Objects</a:t>
            </a:r>
          </a:p>
        </p:txBody>
      </p:sp>
      <p:cxnSp>
        <p:nvCxnSpPr>
          <p:cNvPr id="14" name="Straight Arrow Connector 13"/>
          <p:cNvCxnSpPr/>
          <p:nvPr/>
        </p:nvCxnSpPr>
        <p:spPr>
          <a:xfrm>
            <a:off x="5259940" y="3288269"/>
            <a:ext cx="0" cy="62230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5" name="TextBox 14"/>
          <p:cNvSpPr txBox="1"/>
          <p:nvPr/>
        </p:nvSpPr>
        <p:spPr>
          <a:xfrm>
            <a:off x="5385332" y="3352802"/>
            <a:ext cx="641658" cy="385333"/>
          </a:xfrm>
          <a:prstGeom prst="rect">
            <a:avLst/>
          </a:prstGeom>
          <a:noFill/>
        </p:spPr>
        <p:txBody>
          <a:bodyPr wrap="none" lIns="107287" tIns="53643" rIns="107287" bIns="53643" rtlCol="0">
            <a:spAutoFit/>
          </a:bodyPr>
          <a:lstStyle/>
          <a:p>
            <a:r>
              <a:rPr lang="en-US" dirty="0"/>
              <a:t>read</a:t>
            </a:r>
          </a:p>
        </p:txBody>
      </p:sp>
      <p:sp>
        <p:nvSpPr>
          <p:cNvPr id="17" name="Rectangle 16"/>
          <p:cNvSpPr/>
          <p:nvPr/>
        </p:nvSpPr>
        <p:spPr>
          <a:xfrm>
            <a:off x="2578435" y="2895601"/>
            <a:ext cx="1431083" cy="419100"/>
          </a:xfrm>
          <a:prstGeom prst="rect">
            <a:avLst/>
          </a:prstGeom>
        </p:spPr>
        <p:style>
          <a:lnRef idx="1">
            <a:schemeClr val="accent1"/>
          </a:lnRef>
          <a:fillRef idx="2">
            <a:schemeClr val="accent1"/>
          </a:fillRef>
          <a:effectRef idx="1">
            <a:schemeClr val="accent1"/>
          </a:effectRef>
          <a:fontRef idx="minor">
            <a:schemeClr val="dk1"/>
          </a:fontRef>
        </p:style>
        <p:txBody>
          <a:bodyPr lIns="107287" tIns="53643" rIns="107287" bIns="53643" rtlCol="0" anchor="ctr"/>
          <a:lstStyle/>
          <a:p>
            <a:pPr algn="ctr"/>
            <a:r>
              <a:rPr lang="en-US" dirty="0"/>
              <a:t>Controllers</a:t>
            </a:r>
          </a:p>
        </p:txBody>
      </p:sp>
      <p:sp>
        <p:nvSpPr>
          <p:cNvPr id="18" name="Rectangle 17"/>
          <p:cNvSpPr/>
          <p:nvPr/>
        </p:nvSpPr>
        <p:spPr>
          <a:xfrm>
            <a:off x="4594428" y="2895601"/>
            <a:ext cx="1841779" cy="419100"/>
          </a:xfrm>
          <a:prstGeom prst="rect">
            <a:avLst/>
          </a:prstGeom>
        </p:spPr>
        <p:style>
          <a:lnRef idx="1">
            <a:schemeClr val="accent1"/>
          </a:lnRef>
          <a:fillRef idx="2">
            <a:schemeClr val="accent1"/>
          </a:fillRef>
          <a:effectRef idx="1">
            <a:schemeClr val="accent1"/>
          </a:effectRef>
          <a:fontRef idx="minor">
            <a:schemeClr val="dk1"/>
          </a:fontRef>
        </p:style>
        <p:txBody>
          <a:bodyPr lIns="107287" tIns="53643" rIns="107287" bIns="53643" rtlCol="0" anchor="ctr"/>
          <a:lstStyle/>
          <a:p>
            <a:pPr algn="ctr"/>
            <a:r>
              <a:rPr lang="en-US" sz="1400" dirty="0"/>
              <a:t>View/data</a:t>
            </a:r>
            <a:r>
              <a:rPr lang="en-US" dirty="0"/>
              <a:t> </a:t>
            </a:r>
            <a:r>
              <a:rPr lang="en-US" sz="1400" dirty="0"/>
              <a:t>templates</a:t>
            </a:r>
            <a:endParaRPr lang="en-US" dirty="0"/>
          </a:p>
        </p:txBody>
      </p:sp>
      <p:cxnSp>
        <p:nvCxnSpPr>
          <p:cNvPr id="19" name="Straight Arrow Connector 18"/>
          <p:cNvCxnSpPr/>
          <p:nvPr/>
        </p:nvCxnSpPr>
        <p:spPr>
          <a:xfrm flipV="1">
            <a:off x="4407031" y="4355069"/>
            <a:ext cx="0" cy="521732"/>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a:xfrm>
            <a:off x="4532426" y="4343402"/>
            <a:ext cx="805357" cy="385333"/>
          </a:xfrm>
          <a:prstGeom prst="rect">
            <a:avLst/>
          </a:prstGeom>
          <a:noFill/>
        </p:spPr>
        <p:txBody>
          <a:bodyPr wrap="none" lIns="107287" tIns="53643" rIns="107287" bIns="53643" rtlCol="0">
            <a:spAutoFit/>
          </a:bodyPr>
          <a:lstStyle/>
          <a:p>
            <a:r>
              <a:rPr lang="en-US" dirty="0"/>
              <a:t>create</a:t>
            </a:r>
          </a:p>
        </p:txBody>
      </p:sp>
      <p:cxnSp>
        <p:nvCxnSpPr>
          <p:cNvPr id="22" name="Elbow Connector 21"/>
          <p:cNvCxnSpPr>
            <a:stCxn id="17" idx="1"/>
            <a:endCxn id="5" idx="1"/>
          </p:cNvCxnSpPr>
          <p:nvPr/>
        </p:nvCxnSpPr>
        <p:spPr>
          <a:xfrm rot="10800000" flipH="1" flipV="1">
            <a:off x="2578435" y="3105150"/>
            <a:ext cx="260147" cy="1866900"/>
          </a:xfrm>
          <a:prstGeom prst="bentConnector3">
            <a:avLst>
              <a:gd name="adj1" fmla="val -95196"/>
            </a:avLst>
          </a:prstGeom>
          <a:ln>
            <a:tailEnd type="arrow"/>
          </a:ln>
        </p:spPr>
        <p:style>
          <a:lnRef idx="3">
            <a:schemeClr val="accent1"/>
          </a:lnRef>
          <a:fillRef idx="0">
            <a:schemeClr val="accent1"/>
          </a:fillRef>
          <a:effectRef idx="2">
            <a:schemeClr val="accent1"/>
          </a:effectRef>
          <a:fontRef idx="minor">
            <a:schemeClr val="tx1"/>
          </a:fontRef>
        </p:style>
      </p:cxnSp>
      <p:sp>
        <p:nvSpPr>
          <p:cNvPr id="24" name="TextBox 23"/>
          <p:cNvSpPr txBox="1"/>
          <p:nvPr/>
        </p:nvSpPr>
        <p:spPr>
          <a:xfrm>
            <a:off x="1276005" y="3910570"/>
            <a:ext cx="823630" cy="385333"/>
          </a:xfrm>
          <a:prstGeom prst="rect">
            <a:avLst/>
          </a:prstGeom>
          <a:noFill/>
        </p:spPr>
        <p:txBody>
          <a:bodyPr wrap="none" lIns="107287" tIns="53643" rIns="107287" bIns="53643" rtlCol="0">
            <a:spAutoFit/>
          </a:bodyPr>
          <a:lstStyle/>
          <a:p>
            <a:r>
              <a:rPr lang="en-US" dirty="0"/>
              <a:t>invoke</a:t>
            </a:r>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4966" y="78121"/>
            <a:ext cx="862678" cy="796318"/>
          </a:xfrm>
          <a:prstGeom prst="rect">
            <a:avLst/>
          </a:prstGeom>
        </p:spPr>
      </p:pic>
      <p:cxnSp>
        <p:nvCxnSpPr>
          <p:cNvPr id="36" name="Elbow Connector 35"/>
          <p:cNvCxnSpPr/>
          <p:nvPr/>
        </p:nvCxnSpPr>
        <p:spPr>
          <a:xfrm rot="16200000" flipH="1">
            <a:off x="4088385" y="2430043"/>
            <a:ext cx="12700" cy="1705817"/>
          </a:xfrm>
          <a:prstGeom prst="bentConnector3">
            <a:avLst>
              <a:gd name="adj1" fmla="val 2300000"/>
            </a:avLst>
          </a:prstGeom>
          <a:ln>
            <a:tailEnd type="arrow"/>
          </a:ln>
        </p:spPr>
        <p:style>
          <a:lnRef idx="3">
            <a:schemeClr val="accent1"/>
          </a:lnRef>
          <a:fillRef idx="0">
            <a:schemeClr val="accent1"/>
          </a:fillRef>
          <a:effectRef idx="2">
            <a:schemeClr val="accent1"/>
          </a:effectRef>
          <a:fontRef idx="minor">
            <a:schemeClr val="tx1"/>
          </a:fontRef>
        </p:style>
      </p:cxnSp>
      <p:sp>
        <p:nvSpPr>
          <p:cNvPr id="41" name="TextBox 40"/>
          <p:cNvSpPr txBox="1"/>
          <p:nvPr/>
        </p:nvSpPr>
        <p:spPr>
          <a:xfrm>
            <a:off x="2349154" y="3530602"/>
            <a:ext cx="1781842" cy="385333"/>
          </a:xfrm>
          <a:prstGeom prst="rect">
            <a:avLst/>
          </a:prstGeom>
          <a:noFill/>
        </p:spPr>
        <p:txBody>
          <a:bodyPr wrap="none" lIns="107287" tIns="53643" rIns="107287" bIns="53643" rtlCol="0">
            <a:spAutoFit/>
          </a:bodyPr>
          <a:lstStyle/>
          <a:p>
            <a:r>
              <a:rPr lang="en-US" dirty="0"/>
              <a:t>redirect/forward</a:t>
            </a:r>
          </a:p>
        </p:txBody>
      </p:sp>
      <p:sp>
        <p:nvSpPr>
          <p:cNvPr id="49" name="Rectangle 48"/>
          <p:cNvSpPr/>
          <p:nvPr/>
        </p:nvSpPr>
        <p:spPr>
          <a:xfrm>
            <a:off x="1528664" y="926795"/>
            <a:ext cx="5562946" cy="120431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lIns="107287" tIns="53643" rIns="107287" bIns="53643" rtlCol="0" anchor="t" anchorCtr="0"/>
          <a:lstStyle/>
          <a:p>
            <a:r>
              <a:rPr lang="en-US" b="1" dirty="0"/>
              <a:t>Client tier</a:t>
            </a:r>
          </a:p>
        </p:txBody>
      </p:sp>
      <p:sp>
        <p:nvSpPr>
          <p:cNvPr id="50" name="Rectangle 49"/>
          <p:cNvSpPr/>
          <p:nvPr/>
        </p:nvSpPr>
        <p:spPr>
          <a:xfrm>
            <a:off x="3736182" y="1616465"/>
            <a:ext cx="1349206" cy="419100"/>
          </a:xfrm>
          <a:prstGeom prst="rect">
            <a:avLst/>
          </a:prstGeom>
        </p:spPr>
        <p:style>
          <a:lnRef idx="1">
            <a:schemeClr val="accent1"/>
          </a:lnRef>
          <a:fillRef idx="2">
            <a:schemeClr val="accent1"/>
          </a:fillRef>
          <a:effectRef idx="1">
            <a:schemeClr val="accent1"/>
          </a:effectRef>
          <a:fontRef idx="minor">
            <a:schemeClr val="dk1"/>
          </a:fontRef>
        </p:style>
        <p:txBody>
          <a:bodyPr lIns="107287" tIns="53643" rIns="107287" bIns="53643" rtlCol="0" anchor="ctr"/>
          <a:lstStyle/>
          <a:p>
            <a:pPr algn="ctr"/>
            <a:r>
              <a:rPr lang="en-US" dirty="0"/>
              <a:t>GUI state </a:t>
            </a:r>
          </a:p>
        </p:txBody>
      </p:sp>
      <p:sp>
        <p:nvSpPr>
          <p:cNvPr id="53" name="Rectangle 52"/>
          <p:cNvSpPr/>
          <p:nvPr/>
        </p:nvSpPr>
        <p:spPr>
          <a:xfrm>
            <a:off x="2673496" y="1054566"/>
            <a:ext cx="1431083" cy="419100"/>
          </a:xfrm>
          <a:prstGeom prst="rect">
            <a:avLst/>
          </a:prstGeom>
        </p:spPr>
        <p:style>
          <a:lnRef idx="1">
            <a:schemeClr val="accent1"/>
          </a:lnRef>
          <a:fillRef idx="2">
            <a:schemeClr val="accent1"/>
          </a:fillRef>
          <a:effectRef idx="1">
            <a:schemeClr val="accent1"/>
          </a:effectRef>
          <a:fontRef idx="minor">
            <a:schemeClr val="dk1"/>
          </a:fontRef>
        </p:style>
        <p:txBody>
          <a:bodyPr lIns="107287" tIns="53643" rIns="107287" bIns="53643" rtlCol="0" anchor="ctr"/>
          <a:lstStyle/>
          <a:p>
            <a:pPr algn="ctr"/>
            <a:r>
              <a:rPr lang="en-US" sz="1400" dirty="0"/>
              <a:t>Event handlers</a:t>
            </a:r>
          </a:p>
        </p:txBody>
      </p:sp>
      <p:sp>
        <p:nvSpPr>
          <p:cNvPr id="54" name="Rectangle 53"/>
          <p:cNvSpPr/>
          <p:nvPr/>
        </p:nvSpPr>
        <p:spPr>
          <a:xfrm>
            <a:off x="4889601" y="1054566"/>
            <a:ext cx="1431083" cy="419100"/>
          </a:xfrm>
          <a:prstGeom prst="rect">
            <a:avLst/>
          </a:prstGeom>
        </p:spPr>
        <p:style>
          <a:lnRef idx="1">
            <a:schemeClr val="accent1"/>
          </a:lnRef>
          <a:fillRef idx="2">
            <a:schemeClr val="accent1"/>
          </a:fillRef>
          <a:effectRef idx="1">
            <a:schemeClr val="accent1"/>
          </a:effectRef>
          <a:fontRef idx="minor">
            <a:schemeClr val="dk1"/>
          </a:fontRef>
        </p:style>
        <p:txBody>
          <a:bodyPr lIns="107287" tIns="53643" rIns="107287" bIns="53643" rtlCol="0" anchor="ctr"/>
          <a:lstStyle/>
          <a:p>
            <a:pPr algn="ctr"/>
            <a:r>
              <a:rPr lang="en-US" dirty="0"/>
              <a:t>Views</a:t>
            </a:r>
          </a:p>
        </p:txBody>
      </p:sp>
      <p:sp>
        <p:nvSpPr>
          <p:cNvPr id="55" name="TextBox 54"/>
          <p:cNvSpPr txBox="1"/>
          <p:nvPr/>
        </p:nvSpPr>
        <p:spPr>
          <a:xfrm>
            <a:off x="1220982" y="2201922"/>
            <a:ext cx="1475797" cy="385333"/>
          </a:xfrm>
          <a:prstGeom prst="rect">
            <a:avLst/>
          </a:prstGeom>
          <a:noFill/>
        </p:spPr>
        <p:txBody>
          <a:bodyPr wrap="none" lIns="107287" tIns="53643" rIns="107287" bIns="53643" rtlCol="0">
            <a:spAutoFit/>
          </a:bodyPr>
          <a:lstStyle/>
          <a:p>
            <a:r>
              <a:rPr lang="en-US" dirty="0"/>
              <a:t>HTTP request</a:t>
            </a:r>
          </a:p>
        </p:txBody>
      </p:sp>
      <p:cxnSp>
        <p:nvCxnSpPr>
          <p:cNvPr id="56" name="Elbow Connector 55"/>
          <p:cNvCxnSpPr>
            <a:cxnSpLocks/>
            <a:stCxn id="25" idx="1"/>
            <a:endCxn id="53" idx="0"/>
          </p:cNvCxnSpPr>
          <p:nvPr/>
        </p:nvCxnSpPr>
        <p:spPr>
          <a:xfrm rot="10800000" flipV="1">
            <a:off x="3389038" y="476280"/>
            <a:ext cx="695928" cy="578286"/>
          </a:xfrm>
          <a:prstGeom prst="bentConnector2">
            <a:avLst/>
          </a:prstGeom>
          <a:ln>
            <a:tailEnd type="arrow"/>
          </a:ln>
        </p:spPr>
        <p:style>
          <a:lnRef idx="3">
            <a:schemeClr val="accent1"/>
          </a:lnRef>
          <a:fillRef idx="0">
            <a:schemeClr val="accent1"/>
          </a:fillRef>
          <a:effectRef idx="2">
            <a:schemeClr val="accent1"/>
          </a:effectRef>
          <a:fontRef idx="minor">
            <a:schemeClr val="tx1"/>
          </a:fontRef>
        </p:style>
      </p:cxnSp>
      <p:sp>
        <p:nvSpPr>
          <p:cNvPr id="59" name="TextBox 58"/>
          <p:cNvSpPr txBox="1"/>
          <p:nvPr/>
        </p:nvSpPr>
        <p:spPr>
          <a:xfrm>
            <a:off x="2688607" y="368767"/>
            <a:ext cx="744956" cy="385333"/>
          </a:xfrm>
          <a:prstGeom prst="rect">
            <a:avLst/>
          </a:prstGeom>
          <a:noFill/>
        </p:spPr>
        <p:txBody>
          <a:bodyPr wrap="none" lIns="107287" tIns="53643" rIns="107287" bIns="53643" rtlCol="0">
            <a:spAutoFit/>
          </a:bodyPr>
          <a:lstStyle/>
          <a:p>
            <a:r>
              <a:rPr lang="en-US" dirty="0"/>
              <a:t>event</a:t>
            </a:r>
          </a:p>
        </p:txBody>
      </p:sp>
      <p:sp>
        <p:nvSpPr>
          <p:cNvPr id="62" name="TextBox 61"/>
          <p:cNvSpPr txBox="1"/>
          <p:nvPr/>
        </p:nvSpPr>
        <p:spPr>
          <a:xfrm>
            <a:off x="6358897" y="2201922"/>
            <a:ext cx="1613014" cy="385333"/>
          </a:xfrm>
          <a:prstGeom prst="rect">
            <a:avLst/>
          </a:prstGeom>
          <a:noFill/>
        </p:spPr>
        <p:txBody>
          <a:bodyPr wrap="none" lIns="107287" tIns="53643" rIns="107287" bIns="53643" rtlCol="0">
            <a:spAutoFit/>
          </a:bodyPr>
          <a:lstStyle/>
          <a:p>
            <a:r>
              <a:rPr lang="en-US" dirty="0"/>
              <a:t>HTTP response</a:t>
            </a:r>
          </a:p>
        </p:txBody>
      </p:sp>
      <p:cxnSp>
        <p:nvCxnSpPr>
          <p:cNvPr id="69" name="Elbow Connector 68"/>
          <p:cNvCxnSpPr>
            <a:cxnSpLocks/>
            <a:stCxn id="54" idx="0"/>
            <a:endCxn id="25" idx="3"/>
          </p:cNvCxnSpPr>
          <p:nvPr/>
        </p:nvCxnSpPr>
        <p:spPr>
          <a:xfrm rot="16200000" flipV="1">
            <a:off x="4987251" y="436673"/>
            <a:ext cx="578286" cy="657499"/>
          </a:xfrm>
          <a:prstGeom prst="bentConnector2">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7" name="Elbow Connector 26"/>
          <p:cNvCxnSpPr/>
          <p:nvPr/>
        </p:nvCxnSpPr>
        <p:spPr>
          <a:xfrm rot="5400000">
            <a:off x="2281879" y="2179056"/>
            <a:ext cx="1383832" cy="3"/>
          </a:xfrm>
          <a:prstGeom prst="bentConnector3">
            <a:avLst>
              <a:gd name="adj1" fmla="val 50000"/>
            </a:avLst>
          </a:prstGeom>
          <a:ln>
            <a:prstDash val="dash"/>
            <a:tailEnd type="arrow"/>
          </a:ln>
        </p:spPr>
        <p:style>
          <a:lnRef idx="3">
            <a:schemeClr val="accent1"/>
          </a:lnRef>
          <a:fillRef idx="0">
            <a:schemeClr val="accent1"/>
          </a:fillRef>
          <a:effectRef idx="2">
            <a:schemeClr val="accent1"/>
          </a:effectRef>
          <a:fontRef idx="minor">
            <a:schemeClr val="tx1"/>
          </a:fontRef>
        </p:style>
      </p:cxnSp>
      <p:cxnSp>
        <p:nvCxnSpPr>
          <p:cNvPr id="74" name="Elbow Connector 73"/>
          <p:cNvCxnSpPr>
            <a:stCxn id="53" idx="2"/>
            <a:endCxn id="50" idx="1"/>
          </p:cNvCxnSpPr>
          <p:nvPr/>
        </p:nvCxnSpPr>
        <p:spPr>
          <a:xfrm rot="16200000" flipH="1">
            <a:off x="3386435" y="1476267"/>
            <a:ext cx="352349" cy="347146"/>
          </a:xfrm>
          <a:prstGeom prst="bentConnector2">
            <a:avLst/>
          </a:prstGeom>
          <a:ln>
            <a:tailEnd type="arrow"/>
          </a:ln>
        </p:spPr>
        <p:style>
          <a:lnRef idx="3">
            <a:schemeClr val="accent1"/>
          </a:lnRef>
          <a:fillRef idx="0">
            <a:schemeClr val="accent1"/>
          </a:fillRef>
          <a:effectRef idx="2">
            <a:schemeClr val="accent1"/>
          </a:effectRef>
          <a:fontRef idx="minor">
            <a:schemeClr val="tx1"/>
          </a:fontRef>
        </p:style>
      </p:cxnSp>
      <p:cxnSp>
        <p:nvCxnSpPr>
          <p:cNvPr id="77" name="Elbow Connector 76"/>
          <p:cNvCxnSpPr>
            <a:stCxn id="50" idx="3"/>
            <a:endCxn id="54" idx="2"/>
          </p:cNvCxnSpPr>
          <p:nvPr/>
        </p:nvCxnSpPr>
        <p:spPr>
          <a:xfrm flipV="1">
            <a:off x="5085388" y="1473667"/>
            <a:ext cx="519754" cy="352349"/>
          </a:xfrm>
          <a:prstGeom prst="bentConnector2">
            <a:avLst/>
          </a:prstGeom>
          <a:ln>
            <a:tailEnd type="arrow"/>
          </a:ln>
        </p:spPr>
        <p:style>
          <a:lnRef idx="3">
            <a:schemeClr val="accent1"/>
          </a:lnRef>
          <a:fillRef idx="0">
            <a:schemeClr val="accent1"/>
          </a:fillRef>
          <a:effectRef idx="2">
            <a:schemeClr val="accent1"/>
          </a:effectRef>
          <a:fontRef idx="minor">
            <a:schemeClr val="tx1"/>
          </a:fontRef>
        </p:style>
      </p:cxnSp>
      <p:cxnSp>
        <p:nvCxnSpPr>
          <p:cNvPr id="82" name="Elbow Connector 81"/>
          <p:cNvCxnSpPr/>
          <p:nvPr/>
        </p:nvCxnSpPr>
        <p:spPr>
          <a:xfrm rot="5400000">
            <a:off x="5298594" y="2172906"/>
            <a:ext cx="1383832" cy="3"/>
          </a:xfrm>
          <a:prstGeom prst="bentConnector3">
            <a:avLst>
              <a:gd name="adj1" fmla="val 50000"/>
            </a:avLst>
          </a:prstGeom>
          <a:ln>
            <a:headEnd type="arrow" w="med" len="med"/>
            <a:tailEnd type="none" w="med" len="med"/>
          </a:ln>
        </p:spPr>
        <p:style>
          <a:lnRef idx="3">
            <a:schemeClr val="accent1"/>
          </a:lnRef>
          <a:fillRef idx="0">
            <a:schemeClr val="accent1"/>
          </a:fillRef>
          <a:effectRef idx="2">
            <a:schemeClr val="accent1"/>
          </a:effectRef>
          <a:fontRef idx="minor">
            <a:schemeClr val="tx1"/>
          </a:fontRef>
        </p:style>
      </p:cxnSp>
      <p:sp>
        <p:nvSpPr>
          <p:cNvPr id="83" name="TextBox 82"/>
          <p:cNvSpPr txBox="1"/>
          <p:nvPr/>
        </p:nvSpPr>
        <p:spPr>
          <a:xfrm>
            <a:off x="2997272" y="1839544"/>
            <a:ext cx="763166" cy="308388"/>
          </a:xfrm>
          <a:prstGeom prst="rect">
            <a:avLst/>
          </a:prstGeom>
          <a:noFill/>
        </p:spPr>
        <p:txBody>
          <a:bodyPr wrap="none" lIns="107287" tIns="53643" rIns="107287" bIns="53643" rtlCol="0">
            <a:spAutoFit/>
          </a:bodyPr>
          <a:lstStyle/>
          <a:p>
            <a:r>
              <a:rPr lang="en-US" sz="1300" dirty="0"/>
              <a:t>updates</a:t>
            </a:r>
          </a:p>
        </p:txBody>
      </p:sp>
      <p:sp>
        <p:nvSpPr>
          <p:cNvPr id="84" name="TextBox 83"/>
          <p:cNvSpPr txBox="1"/>
          <p:nvPr/>
        </p:nvSpPr>
        <p:spPr>
          <a:xfrm>
            <a:off x="5190832" y="1813999"/>
            <a:ext cx="735851" cy="308388"/>
          </a:xfrm>
          <a:prstGeom prst="rect">
            <a:avLst/>
          </a:prstGeom>
          <a:noFill/>
        </p:spPr>
        <p:txBody>
          <a:bodyPr wrap="none" lIns="107287" tIns="53643" rIns="107287" bIns="53643" rtlCol="0">
            <a:spAutoFit/>
          </a:bodyPr>
          <a:lstStyle/>
          <a:p>
            <a:r>
              <a:rPr lang="en-US" sz="1300" dirty="0"/>
              <a:t>renders</a:t>
            </a:r>
          </a:p>
        </p:txBody>
      </p:sp>
      <p:cxnSp>
        <p:nvCxnSpPr>
          <p:cNvPr id="85" name="Elbow Connector 84"/>
          <p:cNvCxnSpPr>
            <a:stCxn id="18" idx="0"/>
            <a:endCxn id="49" idx="2"/>
          </p:cNvCxnSpPr>
          <p:nvPr/>
        </p:nvCxnSpPr>
        <p:spPr>
          <a:xfrm rot="16200000" flipV="1">
            <a:off x="4530481" y="1910765"/>
            <a:ext cx="764493" cy="1205179"/>
          </a:xfrm>
          <a:prstGeom prst="bentConnector3">
            <a:avLst>
              <a:gd name="adj1" fmla="val 50000"/>
            </a:avLst>
          </a:prstGeom>
          <a:ln>
            <a:prstDash val="dash"/>
            <a:tailEnd type="arrow"/>
          </a:ln>
        </p:spPr>
        <p:style>
          <a:lnRef idx="3">
            <a:schemeClr val="accent1"/>
          </a:lnRef>
          <a:fillRef idx="0">
            <a:schemeClr val="accent1"/>
          </a:fillRef>
          <a:effectRef idx="2">
            <a:schemeClr val="accent1"/>
          </a:effectRef>
          <a:fontRef idx="minor">
            <a:schemeClr val="tx1"/>
          </a:fontRef>
        </p:style>
      </p:cxnSp>
      <p:sp>
        <p:nvSpPr>
          <p:cNvPr id="88" name="Right Brace 87"/>
          <p:cNvSpPr/>
          <p:nvPr/>
        </p:nvSpPr>
        <p:spPr>
          <a:xfrm>
            <a:off x="7206559" y="2743202"/>
            <a:ext cx="690544" cy="3943927"/>
          </a:xfrm>
          <a:prstGeom prst="rightBrace">
            <a:avLst/>
          </a:prstGeom>
        </p:spPr>
        <p:style>
          <a:lnRef idx="3">
            <a:schemeClr val="accent1"/>
          </a:lnRef>
          <a:fillRef idx="0">
            <a:schemeClr val="accent1"/>
          </a:fillRef>
          <a:effectRef idx="2">
            <a:schemeClr val="accent1"/>
          </a:effectRef>
          <a:fontRef idx="minor">
            <a:schemeClr val="tx1"/>
          </a:fontRef>
        </p:style>
        <p:txBody>
          <a:bodyPr lIns="107287" tIns="53643" rIns="107287" bIns="53643" rtlCol="0" anchor="ctr"/>
          <a:lstStyle/>
          <a:p>
            <a:pPr algn="ctr"/>
            <a:endParaRPr lang="en-US"/>
          </a:p>
        </p:txBody>
      </p:sp>
      <p:sp>
        <p:nvSpPr>
          <p:cNvPr id="89" name="Right Brace 88"/>
          <p:cNvSpPr/>
          <p:nvPr/>
        </p:nvSpPr>
        <p:spPr>
          <a:xfrm>
            <a:off x="7166669" y="579099"/>
            <a:ext cx="545336" cy="1539693"/>
          </a:xfrm>
          <a:prstGeom prst="rightBrace">
            <a:avLst/>
          </a:prstGeom>
        </p:spPr>
        <p:style>
          <a:lnRef idx="3">
            <a:schemeClr val="accent1"/>
          </a:lnRef>
          <a:fillRef idx="0">
            <a:schemeClr val="accent1"/>
          </a:fillRef>
          <a:effectRef idx="2">
            <a:schemeClr val="accent1"/>
          </a:effectRef>
          <a:fontRef idx="minor">
            <a:schemeClr val="tx1"/>
          </a:fontRef>
        </p:style>
        <p:txBody>
          <a:bodyPr lIns="107287" tIns="53643" rIns="107287" bIns="53643" rtlCol="0" anchor="ctr"/>
          <a:lstStyle/>
          <a:p>
            <a:pPr algn="ctr"/>
            <a:endParaRPr lang="en-US"/>
          </a:p>
        </p:txBody>
      </p:sp>
      <p:sp>
        <p:nvSpPr>
          <p:cNvPr id="90" name="TextBox 89"/>
          <p:cNvSpPr txBox="1"/>
          <p:nvPr/>
        </p:nvSpPr>
        <p:spPr>
          <a:xfrm>
            <a:off x="7646960" y="1567609"/>
            <a:ext cx="757971" cy="385333"/>
          </a:xfrm>
          <a:prstGeom prst="rect">
            <a:avLst/>
          </a:prstGeom>
          <a:noFill/>
        </p:spPr>
        <p:txBody>
          <a:bodyPr wrap="none" lIns="107287" tIns="53643" rIns="107287" bIns="53643" rtlCol="0">
            <a:spAutoFit/>
          </a:bodyPr>
          <a:lstStyle/>
          <a:p>
            <a:r>
              <a:rPr lang="en-US" dirty="0"/>
              <a:t>Client</a:t>
            </a:r>
          </a:p>
        </p:txBody>
      </p:sp>
      <p:sp>
        <p:nvSpPr>
          <p:cNvPr id="91" name="TextBox 90"/>
          <p:cNvSpPr txBox="1"/>
          <p:nvPr/>
        </p:nvSpPr>
        <p:spPr>
          <a:xfrm>
            <a:off x="7648281" y="4876802"/>
            <a:ext cx="817668" cy="385333"/>
          </a:xfrm>
          <a:prstGeom prst="rect">
            <a:avLst/>
          </a:prstGeom>
          <a:noFill/>
        </p:spPr>
        <p:txBody>
          <a:bodyPr wrap="none" lIns="107287" tIns="53643" rIns="107287" bIns="53643" rtlCol="0">
            <a:spAutoFit/>
          </a:bodyPr>
          <a:lstStyle/>
          <a:p>
            <a:r>
              <a:rPr lang="en-US" dirty="0"/>
              <a:t>Server</a:t>
            </a:r>
          </a:p>
        </p:txBody>
      </p:sp>
      <p:cxnSp>
        <p:nvCxnSpPr>
          <p:cNvPr id="92" name="Elbow Connector 91"/>
          <p:cNvCxnSpPr/>
          <p:nvPr/>
        </p:nvCxnSpPr>
        <p:spPr>
          <a:xfrm rot="5400000">
            <a:off x="2106787" y="2185221"/>
            <a:ext cx="1383832" cy="3"/>
          </a:xfrm>
          <a:prstGeom prst="bentConnector3">
            <a:avLst>
              <a:gd name="adj1" fmla="val 50000"/>
            </a:avLst>
          </a:prstGeom>
          <a:ln>
            <a:tailEnd type="arrow"/>
          </a:ln>
        </p:spPr>
        <p:style>
          <a:lnRef idx="3">
            <a:schemeClr val="accent1"/>
          </a:lnRef>
          <a:fillRef idx="0">
            <a:schemeClr val="accent1"/>
          </a:fillRef>
          <a:effectRef idx="2">
            <a:schemeClr val="accent1"/>
          </a:effectRef>
          <a:fontRef idx="minor">
            <a:schemeClr val="tx1"/>
          </a:fontRef>
        </p:style>
      </p:cxnSp>
      <p:cxnSp>
        <p:nvCxnSpPr>
          <p:cNvPr id="94" name="Straight Arrow Connector 93"/>
          <p:cNvCxnSpPr/>
          <p:nvPr/>
        </p:nvCxnSpPr>
        <p:spPr>
          <a:xfrm>
            <a:off x="8587510" y="2407104"/>
            <a:ext cx="1020618" cy="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95" name="Straight Arrow Connector 94"/>
          <p:cNvCxnSpPr/>
          <p:nvPr/>
        </p:nvCxnSpPr>
        <p:spPr>
          <a:xfrm>
            <a:off x="8602525" y="3176779"/>
            <a:ext cx="1020618" cy="0"/>
          </a:xfrm>
          <a:prstGeom prst="straightConnector1">
            <a:avLst/>
          </a:prstGeom>
          <a:ln>
            <a:prstDash val="dash"/>
            <a:tailEnd type="arrow"/>
          </a:ln>
        </p:spPr>
        <p:style>
          <a:lnRef idx="3">
            <a:schemeClr val="accent1"/>
          </a:lnRef>
          <a:fillRef idx="0">
            <a:schemeClr val="accent1"/>
          </a:fillRef>
          <a:effectRef idx="2">
            <a:schemeClr val="accent1"/>
          </a:effectRef>
          <a:fontRef idx="minor">
            <a:schemeClr val="tx1"/>
          </a:fontRef>
        </p:style>
      </p:cxnSp>
      <p:sp>
        <p:nvSpPr>
          <p:cNvPr id="96" name="TextBox 95"/>
          <p:cNvSpPr txBox="1"/>
          <p:nvPr/>
        </p:nvSpPr>
        <p:spPr>
          <a:xfrm>
            <a:off x="8797638" y="1897129"/>
            <a:ext cx="747905" cy="385333"/>
          </a:xfrm>
          <a:prstGeom prst="rect">
            <a:avLst/>
          </a:prstGeom>
          <a:noFill/>
        </p:spPr>
        <p:txBody>
          <a:bodyPr wrap="none" lIns="107287" tIns="53643" rIns="107287" bIns="53643" rtlCol="0">
            <a:spAutoFit/>
          </a:bodyPr>
          <a:lstStyle/>
          <a:p>
            <a:r>
              <a:rPr lang="en-US" dirty="0"/>
              <a:t>synch</a:t>
            </a:r>
          </a:p>
        </p:txBody>
      </p:sp>
      <p:sp>
        <p:nvSpPr>
          <p:cNvPr id="97" name="TextBox 96"/>
          <p:cNvSpPr txBox="1"/>
          <p:nvPr/>
        </p:nvSpPr>
        <p:spPr>
          <a:xfrm>
            <a:off x="8862680" y="2666803"/>
            <a:ext cx="858512" cy="385333"/>
          </a:xfrm>
          <a:prstGeom prst="rect">
            <a:avLst/>
          </a:prstGeom>
          <a:noFill/>
        </p:spPr>
        <p:txBody>
          <a:bodyPr wrap="none" lIns="107287" tIns="53643" rIns="107287" bIns="53643" rtlCol="0">
            <a:spAutoFit/>
          </a:bodyPr>
          <a:lstStyle/>
          <a:p>
            <a:r>
              <a:rPr lang="en-US" dirty="0" err="1"/>
              <a:t>asynch</a:t>
            </a:r>
            <a:endParaRPr lang="en-US" dirty="0"/>
          </a:p>
        </p:txBody>
      </p:sp>
    </p:spTree>
    <p:extLst>
      <p:ext uri="{BB962C8B-B14F-4D97-AF65-F5344CB8AC3E}">
        <p14:creationId xmlns:p14="http://schemas.microsoft.com/office/powerpoint/2010/main" val="3173867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descr="Immagine che contiene screenshot&#10;&#10;Descrizione generata automaticamente">
            <a:extLst>
              <a:ext uri="{FF2B5EF4-FFF2-40B4-BE49-F238E27FC236}">
                <a16:creationId xmlns:a16="http://schemas.microsoft.com/office/drawing/2014/main" id="{15150EB3-A933-4718-A248-BBCE3DDE44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0320" y="4826856"/>
            <a:ext cx="3459481" cy="1666019"/>
          </a:xfrm>
          <a:prstGeom prst="rect">
            <a:avLst/>
          </a:prstGeom>
        </p:spPr>
      </p:pic>
      <p:sp>
        <p:nvSpPr>
          <p:cNvPr id="2" name="Title 1"/>
          <p:cNvSpPr>
            <a:spLocks noGrp="1"/>
          </p:cNvSpPr>
          <p:nvPr>
            <p:ph type="title"/>
          </p:nvPr>
        </p:nvSpPr>
        <p:spPr/>
        <p:txBody>
          <a:bodyPr/>
          <a:lstStyle/>
          <a:p>
            <a:r>
              <a:rPr lang="en-US" dirty="0"/>
              <a:t>Components (common)</a:t>
            </a:r>
          </a:p>
        </p:txBody>
      </p:sp>
      <p:sp>
        <p:nvSpPr>
          <p:cNvPr id="3" name="Content Placeholder 2"/>
          <p:cNvSpPr>
            <a:spLocks noGrp="1"/>
          </p:cNvSpPr>
          <p:nvPr>
            <p:ph sz="half" idx="1"/>
          </p:nvPr>
        </p:nvSpPr>
        <p:spPr/>
        <p:txBody>
          <a:bodyPr>
            <a:normAutofit fontScale="32500" lnSpcReduction="20000"/>
          </a:bodyPr>
          <a:lstStyle/>
          <a:p>
            <a:r>
              <a:rPr lang="en-US" dirty="0"/>
              <a:t>Model objects (Beans)</a:t>
            </a:r>
          </a:p>
          <a:p>
            <a:pPr lvl="1"/>
            <a:r>
              <a:rPr lang="en-US" dirty="0"/>
              <a:t>Event (abstract)</a:t>
            </a:r>
          </a:p>
          <a:p>
            <a:pPr lvl="1"/>
            <a:r>
              <a:rPr lang="en-US" dirty="0" err="1"/>
              <a:t>SeismicEvent</a:t>
            </a:r>
            <a:r>
              <a:rPr lang="en-US" dirty="0"/>
              <a:t>(extends Event)</a:t>
            </a:r>
          </a:p>
          <a:p>
            <a:pPr lvl="1"/>
            <a:r>
              <a:rPr lang="en-US" dirty="0" err="1"/>
              <a:t>TerroristEvent</a:t>
            </a:r>
            <a:r>
              <a:rPr lang="en-US" dirty="0"/>
              <a:t>(extends Event)</a:t>
            </a:r>
          </a:p>
          <a:p>
            <a:pPr lvl="1"/>
            <a:r>
              <a:rPr lang="en-US" dirty="0" err="1"/>
              <a:t>WeatherEvent</a:t>
            </a:r>
            <a:r>
              <a:rPr lang="en-US" dirty="0"/>
              <a:t>(extends Event)</a:t>
            </a:r>
          </a:p>
          <a:p>
            <a:pPr lvl="1"/>
            <a:r>
              <a:rPr lang="en-US" dirty="0" err="1"/>
              <a:t>ResultContainer</a:t>
            </a:r>
            <a:endParaRPr lang="en-US" dirty="0"/>
          </a:p>
          <a:p>
            <a:r>
              <a:rPr lang="en-US" dirty="0"/>
              <a:t>Data Access Objects (Classes)</a:t>
            </a:r>
          </a:p>
          <a:p>
            <a:pPr lvl="1"/>
            <a:r>
              <a:rPr lang="en-US" dirty="0" err="1"/>
              <a:t>SearchD</a:t>
            </a:r>
            <a:r>
              <a:rPr lang="en-US" dirty="0"/>
              <a:t> (abstract)</a:t>
            </a:r>
          </a:p>
          <a:p>
            <a:pPr lvl="1"/>
            <a:r>
              <a:rPr lang="en-US" dirty="0" err="1"/>
              <a:t>SearchNoTimeD</a:t>
            </a:r>
            <a:r>
              <a:rPr lang="en-US" dirty="0"/>
              <a:t> (extends </a:t>
            </a:r>
            <a:r>
              <a:rPr lang="en-US" dirty="0" err="1"/>
              <a:t>SearchD</a:t>
            </a:r>
            <a:r>
              <a:rPr lang="en-US" dirty="0"/>
              <a:t>)</a:t>
            </a:r>
          </a:p>
          <a:p>
            <a:pPr lvl="2"/>
            <a:r>
              <a:rPr lang="en-US" dirty="0" err="1"/>
              <a:t>getWeather</a:t>
            </a:r>
            <a:endParaRPr lang="en-US" dirty="0"/>
          </a:p>
          <a:p>
            <a:pPr lvl="2"/>
            <a:r>
              <a:rPr lang="en-US" dirty="0" err="1"/>
              <a:t>getSeismic</a:t>
            </a:r>
            <a:endParaRPr lang="en-US" dirty="0"/>
          </a:p>
          <a:p>
            <a:pPr lvl="2"/>
            <a:r>
              <a:rPr lang="en-US" dirty="0" err="1"/>
              <a:t>getTerrorist</a:t>
            </a:r>
            <a:endParaRPr lang="en-US" dirty="0"/>
          </a:p>
          <a:p>
            <a:pPr lvl="1"/>
            <a:r>
              <a:rPr lang="en-US" dirty="0" err="1"/>
              <a:t>SearchTimeD</a:t>
            </a:r>
            <a:r>
              <a:rPr lang="en-US" dirty="0"/>
              <a:t> (abstract, extends </a:t>
            </a:r>
            <a:r>
              <a:rPr lang="en-US" dirty="0" err="1"/>
              <a:t>SearchD</a:t>
            </a:r>
            <a:r>
              <a:rPr lang="en-US" dirty="0"/>
              <a:t>) – not directly used</a:t>
            </a:r>
          </a:p>
          <a:p>
            <a:pPr lvl="2"/>
            <a:r>
              <a:rPr lang="en-US" dirty="0" err="1"/>
              <a:t>FindByCap</a:t>
            </a:r>
            <a:endParaRPr lang="en-US" dirty="0"/>
          </a:p>
          <a:p>
            <a:pPr lvl="2"/>
            <a:r>
              <a:rPr lang="en-US" dirty="0" err="1"/>
              <a:t>FindGlobal</a:t>
            </a:r>
            <a:endParaRPr lang="en-US" dirty="0"/>
          </a:p>
          <a:p>
            <a:pPr lvl="2"/>
            <a:r>
              <a:rPr lang="en-US" dirty="0" err="1"/>
              <a:t>CapFiller</a:t>
            </a:r>
            <a:r>
              <a:rPr lang="en-US" dirty="0"/>
              <a:t> (protected abstract, overridden in subclasses)</a:t>
            </a:r>
          </a:p>
          <a:p>
            <a:pPr lvl="2"/>
            <a:r>
              <a:rPr lang="en-US" dirty="0" err="1"/>
              <a:t>GlobalFiller</a:t>
            </a:r>
            <a:r>
              <a:rPr lang="en-US" dirty="0"/>
              <a:t> (protected abstract, overridden in subclasses)</a:t>
            </a:r>
          </a:p>
          <a:p>
            <a:pPr lvl="1"/>
            <a:r>
              <a:rPr lang="en-US" dirty="0" err="1"/>
              <a:t>SearchTimeInstantD</a:t>
            </a:r>
            <a:r>
              <a:rPr lang="en-US" dirty="0"/>
              <a:t> (extends </a:t>
            </a:r>
            <a:r>
              <a:rPr lang="en-US" dirty="0" err="1"/>
              <a:t>SearchTimeD</a:t>
            </a:r>
            <a:r>
              <a:rPr lang="en-US" dirty="0"/>
              <a:t>)</a:t>
            </a:r>
          </a:p>
          <a:p>
            <a:pPr lvl="2"/>
            <a:r>
              <a:rPr lang="en-US" dirty="0" err="1"/>
              <a:t>FindByCap</a:t>
            </a:r>
            <a:r>
              <a:rPr lang="en-US" dirty="0"/>
              <a:t> (from super)</a:t>
            </a:r>
          </a:p>
          <a:p>
            <a:pPr lvl="2"/>
            <a:r>
              <a:rPr lang="en-US" dirty="0" err="1"/>
              <a:t>FindGlobal</a:t>
            </a:r>
            <a:r>
              <a:rPr lang="en-US" dirty="0"/>
              <a:t> (from super)</a:t>
            </a:r>
          </a:p>
          <a:p>
            <a:pPr lvl="2"/>
            <a:r>
              <a:rPr lang="en-US" dirty="0" err="1"/>
              <a:t>FindCurrent</a:t>
            </a:r>
            <a:endParaRPr lang="en-US" dirty="0"/>
          </a:p>
          <a:p>
            <a:pPr lvl="2"/>
            <a:r>
              <a:rPr lang="en-US" dirty="0" err="1"/>
              <a:t>getEditable</a:t>
            </a:r>
            <a:endParaRPr lang="en-US" dirty="0"/>
          </a:p>
          <a:p>
            <a:pPr lvl="1"/>
            <a:r>
              <a:rPr lang="en-US" dirty="0" err="1"/>
              <a:t>SearchTimeIntervalD</a:t>
            </a:r>
            <a:r>
              <a:rPr lang="en-US" dirty="0"/>
              <a:t> (extends </a:t>
            </a:r>
            <a:r>
              <a:rPr lang="en-US" dirty="0" err="1"/>
              <a:t>SearchTimeD</a:t>
            </a:r>
            <a:r>
              <a:rPr lang="en-US" dirty="0"/>
              <a:t>)</a:t>
            </a:r>
          </a:p>
          <a:p>
            <a:pPr lvl="2"/>
            <a:r>
              <a:rPr lang="en-US" dirty="0" err="1"/>
              <a:t>FindByCap</a:t>
            </a:r>
            <a:r>
              <a:rPr lang="en-US" dirty="0"/>
              <a:t> (from super)</a:t>
            </a:r>
          </a:p>
          <a:p>
            <a:pPr lvl="2"/>
            <a:r>
              <a:rPr lang="en-US" dirty="0" err="1"/>
              <a:t>FindGlobal</a:t>
            </a:r>
            <a:r>
              <a:rPr lang="en-US" dirty="0"/>
              <a:t> (from super)</a:t>
            </a:r>
          </a:p>
          <a:p>
            <a:pPr lvl="1"/>
            <a:r>
              <a:rPr lang="en-US" dirty="0" err="1"/>
              <a:t>CapD</a:t>
            </a:r>
            <a:endParaRPr lang="en-US" dirty="0"/>
          </a:p>
          <a:p>
            <a:pPr lvl="2"/>
            <a:r>
              <a:rPr lang="en-US" dirty="0" err="1"/>
              <a:t>isValid</a:t>
            </a:r>
            <a:endParaRPr lang="en-US" dirty="0"/>
          </a:p>
          <a:p>
            <a:pPr lvl="2"/>
            <a:r>
              <a:rPr lang="en-US" dirty="0" err="1"/>
              <a:t>ReverseGeoTag</a:t>
            </a:r>
            <a:endParaRPr lang="en-US" dirty="0"/>
          </a:p>
          <a:p>
            <a:pPr lvl="2"/>
            <a:r>
              <a:rPr lang="en-US" dirty="0" err="1"/>
              <a:t>GeoTag</a:t>
            </a:r>
            <a:endParaRPr lang="en-US" dirty="0"/>
          </a:p>
          <a:p>
            <a:pPr marL="914400" lvl="2" indent="0">
              <a:buNone/>
            </a:pPr>
            <a:endParaRPr lang="en-US" dirty="0"/>
          </a:p>
        </p:txBody>
      </p:sp>
      <p:sp>
        <p:nvSpPr>
          <p:cNvPr id="4" name="Content Placeholder 3"/>
          <p:cNvSpPr>
            <a:spLocks noGrp="1"/>
          </p:cNvSpPr>
          <p:nvPr>
            <p:ph sz="half" idx="2"/>
          </p:nvPr>
        </p:nvSpPr>
        <p:spPr/>
        <p:txBody>
          <a:bodyPr>
            <a:normAutofit fontScale="32500" lnSpcReduction="20000"/>
          </a:bodyPr>
          <a:lstStyle/>
          <a:p>
            <a:r>
              <a:rPr lang="en-US" dirty="0"/>
              <a:t>Controllers (servlets)</a:t>
            </a:r>
          </a:p>
          <a:p>
            <a:pPr lvl="1"/>
            <a:r>
              <a:rPr lang="en-US" dirty="0" err="1"/>
              <a:t>CapCheckC</a:t>
            </a:r>
            <a:r>
              <a:rPr lang="en-US" dirty="0"/>
              <a:t> (used ONLY for AJAX postcode check)</a:t>
            </a:r>
          </a:p>
          <a:p>
            <a:pPr lvl="1"/>
            <a:r>
              <a:rPr lang="en-US" dirty="0" err="1"/>
              <a:t>GeoTagCapListC</a:t>
            </a:r>
            <a:r>
              <a:rPr lang="en-US" dirty="0"/>
              <a:t> (used for AJAX </a:t>
            </a:r>
            <a:r>
              <a:rPr lang="en-US" dirty="0" err="1"/>
              <a:t>GeoTag</a:t>
            </a:r>
            <a:r>
              <a:rPr lang="en-US" dirty="0"/>
              <a:t> (given CAP list) requests)</a:t>
            </a:r>
          </a:p>
          <a:p>
            <a:pPr lvl="1"/>
            <a:r>
              <a:rPr lang="en-US" dirty="0" err="1"/>
              <a:t>ReverseGeoTagBoundsC</a:t>
            </a:r>
            <a:r>
              <a:rPr lang="en-US" dirty="0"/>
              <a:t> (used for AJAX reverse </a:t>
            </a:r>
            <a:r>
              <a:rPr lang="en-US" dirty="0" err="1"/>
              <a:t>GeoTag</a:t>
            </a:r>
            <a:r>
              <a:rPr lang="en-US" dirty="0"/>
              <a:t> (given bounds) requests)</a:t>
            </a:r>
          </a:p>
          <a:p>
            <a:pPr lvl="1"/>
            <a:r>
              <a:rPr lang="en-US" dirty="0" err="1"/>
              <a:t>ReverseGeoTagPointC</a:t>
            </a:r>
            <a:r>
              <a:rPr lang="en-US" dirty="0"/>
              <a:t> (used for AJAX reverse </a:t>
            </a:r>
            <a:r>
              <a:rPr lang="en-US" dirty="0" err="1"/>
              <a:t>GeoTag</a:t>
            </a:r>
            <a:r>
              <a:rPr lang="en-US" dirty="0"/>
              <a:t> (given point) requests)</a:t>
            </a:r>
          </a:p>
          <a:p>
            <a:pPr lvl="1"/>
            <a:r>
              <a:rPr lang="en-US" dirty="0" err="1"/>
              <a:t>ErrorController</a:t>
            </a:r>
            <a:endParaRPr lang="en-US" dirty="0"/>
          </a:p>
          <a:p>
            <a:r>
              <a:rPr lang="en-US" dirty="0"/>
              <a:t>Views (Templates)</a:t>
            </a:r>
          </a:p>
          <a:p>
            <a:pPr lvl="1"/>
            <a:r>
              <a:rPr lang="en-US" dirty="0" err="1"/>
              <a:t>error.jsp</a:t>
            </a:r>
            <a:endParaRPr lang="en-US" dirty="0"/>
          </a:p>
          <a:p>
            <a:pPr lvl="1"/>
            <a:r>
              <a:rPr lang="en-US" dirty="0" err="1"/>
              <a:t>ShowRes.jsp</a:t>
            </a:r>
            <a:r>
              <a:rPr lang="en-US" dirty="0"/>
              <a:t> – shows events tables (page included in editor </a:t>
            </a:r>
            <a:r>
              <a:rPr lang="en-US" dirty="0" err="1"/>
              <a:t>index.jsp</a:t>
            </a:r>
            <a:r>
              <a:rPr lang="en-US" dirty="0"/>
              <a:t>, </a:t>
            </a:r>
            <a:r>
              <a:rPr lang="en-US" dirty="0" err="1"/>
              <a:t>AdvancedSearchRes.jsp</a:t>
            </a:r>
            <a:r>
              <a:rPr lang="en-US" dirty="0"/>
              <a:t>, </a:t>
            </a:r>
            <a:r>
              <a:rPr lang="en-US" dirty="0" err="1"/>
              <a:t>CurrentSearchRes.jsp</a:t>
            </a:r>
            <a:r>
              <a:rPr lang="en-US" dirty="0"/>
              <a:t>)</a:t>
            </a:r>
          </a:p>
          <a:p>
            <a:pPr lvl="1"/>
            <a:r>
              <a:rPr lang="en-US" dirty="0" err="1"/>
              <a:t>CapOkResponseString.jsp</a:t>
            </a:r>
            <a:r>
              <a:rPr lang="en-US" dirty="0"/>
              <a:t> (used ONLY for AJAX postcode check)</a:t>
            </a:r>
          </a:p>
          <a:p>
            <a:pPr lvl="1"/>
            <a:r>
              <a:rPr lang="en-US" dirty="0" err="1"/>
              <a:t>CapInexistentResponseString.jsp</a:t>
            </a:r>
            <a:r>
              <a:rPr lang="en-US" dirty="0"/>
              <a:t> (used ONLY for AJAX postcode check)</a:t>
            </a:r>
          </a:p>
          <a:p>
            <a:r>
              <a:rPr lang="en-US" dirty="0"/>
              <a:t>Pages (HTML)</a:t>
            </a:r>
          </a:p>
          <a:p>
            <a:pPr lvl="1"/>
            <a:r>
              <a:rPr lang="en-US" dirty="0"/>
              <a:t>index.html</a:t>
            </a:r>
          </a:p>
          <a:p>
            <a:pPr lvl="0"/>
            <a:r>
              <a:rPr lang="en-US" dirty="0">
                <a:solidFill>
                  <a:prstClr val="black"/>
                </a:solidFill>
              </a:rPr>
              <a:t>Others (Templates)</a:t>
            </a:r>
          </a:p>
          <a:p>
            <a:pPr lvl="1"/>
            <a:endParaRPr lang="en-US" dirty="0"/>
          </a:p>
          <a:p>
            <a:pPr lvl="1"/>
            <a:endParaRPr lang="en-US" dirty="0"/>
          </a:p>
          <a:p>
            <a:r>
              <a:rPr lang="en-US" dirty="0"/>
              <a:t>The database connection is created by controllers calling </a:t>
            </a:r>
            <a:r>
              <a:rPr lang="en-US" dirty="0" err="1"/>
              <a:t>DbConnectionHandler</a:t>
            </a:r>
            <a:r>
              <a:rPr lang="en-US" dirty="0"/>
              <a:t> in the </a:t>
            </a:r>
            <a:r>
              <a:rPr lang="en-US" dirty="0" err="1">
                <a:latin typeface="Courier New" panose="02070309020205020404" pitchFamily="49" charset="0"/>
                <a:cs typeface="Courier New" panose="02070309020205020404" pitchFamily="49" charset="0"/>
              </a:rPr>
              <a:t>doGet</a:t>
            </a:r>
            <a:r>
              <a:rPr lang="en-US" dirty="0">
                <a:latin typeface="Courier New" panose="02070309020205020404" pitchFamily="49" charset="0"/>
                <a:cs typeface="Courier New" panose="02070309020205020404" pitchFamily="49" charset="0"/>
              </a:rPr>
              <a:t>()</a:t>
            </a:r>
            <a:r>
              <a:rPr lang="en-US" dirty="0"/>
              <a:t> / </a:t>
            </a:r>
            <a:r>
              <a:rPr lang="en-US" dirty="0" err="1">
                <a:latin typeface="Courier New" panose="02070309020205020404" pitchFamily="49" charset="0"/>
                <a:cs typeface="Courier New" panose="02070309020205020404" pitchFamily="49" charset="0"/>
              </a:rPr>
              <a:t>doPost</a:t>
            </a:r>
            <a:r>
              <a:rPr lang="en-US" dirty="0">
                <a:latin typeface="Courier New" panose="02070309020205020404" pitchFamily="49" charset="0"/>
                <a:cs typeface="Courier New" panose="02070309020205020404" pitchFamily="49" charset="0"/>
              </a:rPr>
              <a:t>()</a:t>
            </a:r>
            <a:r>
              <a:rPr lang="en-US" dirty="0"/>
              <a:t> method and passed to the DAO</a:t>
            </a:r>
          </a:p>
          <a:p>
            <a:endParaRPr lang="en-US" dirty="0"/>
          </a:p>
          <a:p>
            <a:pPr marL="0" indent="0">
              <a:buNone/>
            </a:pPr>
            <a:r>
              <a:rPr lang="en-US" dirty="0"/>
              <a:t>Note: for practical purposes DB connection is actually created in the </a:t>
            </a:r>
            <a:r>
              <a:rPr lang="en-US" dirty="0" err="1"/>
              <a:t>DbConnectionHandler</a:t>
            </a:r>
            <a:r>
              <a:rPr lang="en-US" dirty="0"/>
              <a:t> class, so I can manage DB connection create and disposal from a single point, making more convenient implementing a connection pool in future releases.</a:t>
            </a:r>
          </a:p>
        </p:txBody>
      </p:sp>
    </p:spTree>
    <p:extLst>
      <p:ext uri="{BB962C8B-B14F-4D97-AF65-F5344CB8AC3E}">
        <p14:creationId xmlns:p14="http://schemas.microsoft.com/office/powerpoint/2010/main" val="643804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6A1E3BEA5858CA4D9F6D55B8D1B3C09F" ma:contentTypeVersion="11" ma:contentTypeDescription="Creare un nuovo documento." ma:contentTypeScope="" ma:versionID="3901db9005aea138c09b15e6c4c1e672">
  <xsd:schema xmlns:xsd="http://www.w3.org/2001/XMLSchema" xmlns:xs="http://www.w3.org/2001/XMLSchema" xmlns:p="http://schemas.microsoft.com/office/2006/metadata/properties" xmlns:ns3="60a6ada0-8eb0-4f85-a0aa-1542919ab912" xmlns:ns4="a777cba1-e6f0-47a0-b4e9-7baaa27daa41" targetNamespace="http://schemas.microsoft.com/office/2006/metadata/properties" ma:root="true" ma:fieldsID="64dbc62bf302de337e6db057e192c998" ns3:_="" ns4:_="">
    <xsd:import namespace="60a6ada0-8eb0-4f85-a0aa-1542919ab912"/>
    <xsd:import namespace="a777cba1-e6f0-47a0-b4e9-7baaa27daa41"/>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4:SharedWithUsers" minOccurs="0"/>
                <xsd:element ref="ns4:SharedWithDetails" minOccurs="0"/>
                <xsd:element ref="ns4:SharingHintHash"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a6ada0-8eb0-4f85-a0aa-1542919ab912"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Location" ma:index="12" nillable="true" ma:displayName="MediaServiceLocation" ma:descrip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777cba1-e6f0-47a0-b4e9-7baaa27daa41" elementFormDefault="qualified">
    <xsd:import namespace="http://schemas.microsoft.com/office/2006/documentManagement/types"/>
    <xsd:import namespace="http://schemas.microsoft.com/office/infopath/2007/PartnerControls"/>
    <xsd:element name="SharedWithUsers" ma:index="14"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Condiviso con dettagli" ma:internalName="SharedWithDetails" ma:readOnly="true">
      <xsd:simpleType>
        <xsd:restriction base="dms:Note">
          <xsd:maxLength value="255"/>
        </xsd:restriction>
      </xsd:simpleType>
    </xsd:element>
    <xsd:element name="SharingHintHash" ma:index="16" nillable="true" ma:displayName="Hash suggerimento condivisione"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DEBCEC1-458D-4EAF-BB6B-170ADE623B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a6ada0-8eb0-4f85-a0aa-1542919ab912"/>
    <ds:schemaRef ds:uri="a777cba1-e6f0-47a0-b4e9-7baaa27daa4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6940C8C-292D-4672-B10C-7A8E861DD3D8}">
  <ds:schemaRefs>
    <ds:schemaRef ds:uri="http://schemas.microsoft.com/sharepoint/v3/contenttype/forms"/>
  </ds:schemaRefs>
</ds:datastoreItem>
</file>

<file path=customXml/itemProps3.xml><?xml version="1.0" encoding="utf-8"?>
<ds:datastoreItem xmlns:ds="http://schemas.openxmlformats.org/officeDocument/2006/customXml" ds:itemID="{5DEDA1C4-1030-4D79-BD93-8938AB9CBC50}">
  <ds:schemaRefs>
    <ds:schemaRef ds:uri="60a6ada0-8eb0-4f85-a0aa-1542919ab912"/>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a777cba1-e6f0-47a0-b4e9-7baaa27daa41"/>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649</TotalTime>
  <Words>1901</Words>
  <Application>Microsoft Office PowerPoint</Application>
  <PresentationFormat>Widescreen</PresentationFormat>
  <Paragraphs>225</Paragraphs>
  <Slides>42</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42</vt:i4>
      </vt:variant>
    </vt:vector>
  </HeadingPairs>
  <TitlesOfParts>
    <vt:vector size="47" baseType="lpstr">
      <vt:lpstr>Arial</vt:lpstr>
      <vt:lpstr>Calibri</vt:lpstr>
      <vt:lpstr>Calibri Light</vt:lpstr>
      <vt:lpstr>Courier New</vt:lpstr>
      <vt:lpstr>Office Theme</vt:lpstr>
      <vt:lpstr>InformameeWeb(edition)</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Architettura</vt:lpstr>
      <vt:lpstr>Components (common)</vt:lpstr>
      <vt:lpstr>Components (viewer)</vt:lpstr>
      <vt:lpstr>Components (editor)</vt:lpstr>
      <vt:lpstr>Server-side events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Client-side events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Francesco Ratti</dc:creator>
  <cp:lastModifiedBy>Francesco Ratti</cp:lastModifiedBy>
  <cp:revision>99</cp:revision>
  <dcterms:created xsi:type="dcterms:W3CDTF">2020-04-14T16:38:23Z</dcterms:created>
  <dcterms:modified xsi:type="dcterms:W3CDTF">2020-06-07T22:45:22Z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0x0101006A1E3BEA5858CA4D9F6D55B8D1B3C09F</vt:lpwstr>
  </property>
</Properties>
</file>

<file path=docProps/thumbnail.jpeg>
</file>